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Calibri (MS) Bold" charset="1" panose="020F0702030404030204"/>
      <p:regular r:id="rId28"/>
    </p:embeddedFont>
    <p:embeddedFont>
      <p:font typeface="Noto Sans Bold" charset="1" panose="020B0802040504020204"/>
      <p:regular r:id="rId29"/>
    </p:embeddedFont>
    <p:embeddedFont>
      <p:font typeface="Noto Sans" charset="1" panose="020B0502040504020204"/>
      <p:regular r:id="rId30"/>
    </p:embeddedFont>
    <p:embeddedFont>
      <p:font typeface="Noto Sans Italics" charset="1" panose="020B0502040504090204"/>
      <p:regular r:id="rId31"/>
    </p:embeddedFont>
    <p:embeddedFont>
      <p:font typeface="Canva Sans Bold" charset="1" panose="020B0803030501040103"/>
      <p:regular r:id="rId32"/>
    </p:embeddedFont>
    <p:embeddedFont>
      <p:font typeface="Calibri (MS)" charset="1" panose="020F0502020204030204"/>
      <p:regular r:id="rId36"/>
    </p:embeddedFont>
    <p:embeddedFont>
      <p:font typeface="Gordita Bold" charset="1" panose="00000000000000000000"/>
      <p:regular r:id="rId37"/>
    </p:embeddedFont>
    <p:embeddedFont>
      <p:font typeface="Canva Sans" charset="1" panose="020B0503030501040103"/>
      <p:regular r:id="rId38"/>
    </p:embeddedFont>
    <p:embeddedFont>
      <p:font typeface="Libre Franklin Heavy" charset="1" panose="00000A00000000000000"/>
      <p:regular r:id="rId39"/>
    </p:embeddedFont>
    <p:embeddedFont>
      <p:font typeface="Canva Sans Medium" charset="1" panose="020B0603030501040103"/>
      <p:regular r:id="rId40"/>
    </p:embeddedFont>
    <p:embeddedFont>
      <p:font typeface="Marcellus" charset="1" panose="020E0602050203020307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notesMasters/notesMaster1.xml" Type="http://schemas.openxmlformats.org/officeDocument/2006/relationships/notesMaster"/><Relationship Id="rId34" Target="theme/theme2.xml" Type="http://schemas.openxmlformats.org/officeDocument/2006/relationships/theme"/><Relationship Id="rId35" Target="notesSlides/notesSlide1.xml" Type="http://schemas.openxmlformats.org/officeDocument/2006/relationships/notes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4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59.pn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svg" Type="http://schemas.openxmlformats.org/officeDocument/2006/relationships/image"/><Relationship Id="rId11" Target="../media/image66.png" Type="http://schemas.openxmlformats.org/officeDocument/2006/relationships/image"/><Relationship Id="rId12" Target="../media/image67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Relationship Id="rId8" Target="../media/image63.pn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Relationship Id="rId7" Target="../media/image47.png" Type="http://schemas.openxmlformats.org/officeDocument/2006/relationships/image"/><Relationship Id="rId8" Target="../media/image7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7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67.png" Type="http://schemas.openxmlformats.org/officeDocument/2006/relationships/image"/><Relationship Id="rId8" Target="../media/image4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74.png" Type="http://schemas.openxmlformats.org/officeDocument/2006/relationships/image"/><Relationship Id="rId6" Target="../media/image61.png" Type="http://schemas.openxmlformats.org/officeDocument/2006/relationships/image"/><Relationship Id="rId7" Target="../media/image7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76.png" Type="http://schemas.openxmlformats.org/officeDocument/2006/relationships/image"/><Relationship Id="rId6" Target="../media/image77.png" Type="http://schemas.openxmlformats.org/officeDocument/2006/relationships/image"/><Relationship Id="rId7" Target="../media/image70.pn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61.png" Type="http://schemas.openxmlformats.org/officeDocument/2006/relationships/image"/><Relationship Id="rId6" Target="../media/image80.png" Type="http://schemas.openxmlformats.org/officeDocument/2006/relationships/image"/><Relationship Id="rId7" Target="../media/image50.png" Type="http://schemas.openxmlformats.org/officeDocument/2006/relationships/image"/><Relationship Id="rId8" Target="../media/image62.png" Type="http://schemas.openxmlformats.org/officeDocument/2006/relationships/image"/><Relationship Id="rId9" Target="../media/image8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84.png" Type="http://schemas.openxmlformats.org/officeDocument/2006/relationships/image"/><Relationship Id="rId6" Target="../media/image85.png" Type="http://schemas.openxmlformats.org/officeDocument/2006/relationships/image"/><Relationship Id="rId7" Target="../media/image70.png" Type="http://schemas.openxmlformats.org/officeDocument/2006/relationships/image"/><Relationship Id="rId8" Target="../media/image86.png" Type="http://schemas.openxmlformats.org/officeDocument/2006/relationships/image"/><Relationship Id="rId9" Target="../media/image8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9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15" Target="../media/image44.png" Type="http://schemas.openxmlformats.org/officeDocument/2006/relationships/image"/><Relationship Id="rId16" Target="../media/image45.svg" Type="http://schemas.openxmlformats.org/officeDocument/2006/relationships/image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54.png" Type="http://schemas.openxmlformats.org/officeDocument/2006/relationships/image"/><Relationship Id="rId15" Target="../media/image55.png" Type="http://schemas.openxmlformats.org/officeDocument/2006/relationships/image"/><Relationship Id="rId2" Target="../media/image25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72342" y="5200828"/>
            <a:ext cx="7249646" cy="1387487"/>
            <a:chOff x="0" y="0"/>
            <a:chExt cx="9666195" cy="18499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66194" cy="1849983"/>
            </a:xfrm>
            <a:custGeom>
              <a:avLst/>
              <a:gdLst/>
              <a:ahLst/>
              <a:cxnLst/>
              <a:rect r="r" b="b" t="t" l="l"/>
              <a:pathLst>
                <a:path h="1849983" w="9666194">
                  <a:moveTo>
                    <a:pt x="0" y="0"/>
                  </a:moveTo>
                  <a:lnTo>
                    <a:pt x="9666194" y="0"/>
                  </a:lnTo>
                  <a:lnTo>
                    <a:pt x="9666194" y="1849983"/>
                  </a:lnTo>
                  <a:lnTo>
                    <a:pt x="0" y="18499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9666195" cy="19166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718"/>
                </a:lnSpc>
              </a:pPr>
              <a:r>
                <a:rPr lang="en-US" sz="3099" b="true">
                  <a:solidFill>
                    <a:srgbClr val="E9EBF5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Automated Analytical Tool for MM Reports</a:t>
              </a:r>
            </a:p>
            <a:p>
              <a:pPr algn="ctr">
                <a:lnSpc>
                  <a:spcPts val="3718"/>
                </a:lnSpc>
              </a:pPr>
              <a:r>
                <a:rPr lang="en-US" sz="3099" b="true">
                  <a:solidFill>
                    <a:srgbClr val="FFD7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(Material Management)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431992" y="285750"/>
            <a:ext cx="3510112" cy="2601972"/>
            <a:chOff x="0" y="0"/>
            <a:chExt cx="4680149" cy="34692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80204" cy="3469259"/>
            </a:xfrm>
            <a:custGeom>
              <a:avLst/>
              <a:gdLst/>
              <a:ahLst/>
              <a:cxnLst/>
              <a:rect r="r" b="b" t="t" l="l"/>
              <a:pathLst>
                <a:path h="3469259" w="4680204">
                  <a:moveTo>
                    <a:pt x="0" y="0"/>
                  </a:moveTo>
                  <a:lnTo>
                    <a:pt x="4680204" y="0"/>
                  </a:lnTo>
                  <a:lnTo>
                    <a:pt x="4680204" y="3469259"/>
                  </a:lnTo>
                  <a:lnTo>
                    <a:pt x="0" y="3469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1" b="-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40272" y="4710112"/>
            <a:ext cx="6530340" cy="38100"/>
            <a:chOff x="0" y="0"/>
            <a:chExt cx="8707120" cy="50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400" y="0"/>
              <a:ext cx="8656320" cy="50800"/>
            </a:xfrm>
            <a:custGeom>
              <a:avLst/>
              <a:gdLst/>
              <a:ahLst/>
              <a:cxnLst/>
              <a:rect r="r" b="b" t="t" l="l"/>
              <a:pathLst>
                <a:path h="50800" w="8656320">
                  <a:moveTo>
                    <a:pt x="0" y="0"/>
                  </a:moveTo>
                  <a:lnTo>
                    <a:pt x="8656320" y="0"/>
                  </a:lnTo>
                  <a:lnTo>
                    <a:pt x="865632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668000" y="7221786"/>
            <a:ext cx="7658329" cy="249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5"/>
              </a:lnSpc>
            </a:pPr>
            <a:r>
              <a:rPr lang="en-US" sz="3204" b="true">
                <a:solidFill>
                  <a:srgbClr val="0020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Presented by: Aanchal Jain</a:t>
            </a:r>
          </a:p>
          <a:p>
            <a:pPr algn="l">
              <a:lnSpc>
                <a:spcPts val="3845"/>
              </a:lnSpc>
            </a:pPr>
            <a:r>
              <a:rPr lang="en-US" sz="3204" b="true">
                <a:solidFill>
                  <a:srgbClr val="0020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Manager: Mr. Shailesh Kumar Chauhan, RIL</a:t>
            </a:r>
          </a:p>
          <a:p>
            <a:pPr algn="l">
              <a:lnSpc>
                <a:spcPts val="3845"/>
              </a:lnSpc>
            </a:pPr>
            <a:r>
              <a:rPr lang="en-US" sz="3204" b="true">
                <a:solidFill>
                  <a:srgbClr val="0020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GET Summer’25 Intern</a:t>
            </a:r>
          </a:p>
          <a:p>
            <a:pPr algn="l">
              <a:lnSpc>
                <a:spcPts val="3845"/>
              </a:lnSpc>
            </a:pPr>
            <a:r>
              <a:rPr lang="en-US" sz="3204" b="true">
                <a:solidFill>
                  <a:srgbClr val="0020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Mechanical Engineering(4ᵗʰ year)</a:t>
            </a:r>
          </a:p>
          <a:p>
            <a:pPr algn="l">
              <a:lnSpc>
                <a:spcPts val="3845"/>
              </a:lnSpc>
            </a:pPr>
            <a:r>
              <a:rPr lang="en-US" sz="3204" b="true">
                <a:solidFill>
                  <a:srgbClr val="0020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Birla Institute of Technology, Mesra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16763" y="4753153"/>
            <a:ext cx="1977359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FFD7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</a:t>
            </a:r>
            <a:r>
              <a:rPr lang="en-US" sz="2600" b="true">
                <a:solidFill>
                  <a:srgbClr val="FFD7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6 June, 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07039" y="4048278"/>
            <a:ext cx="6341698" cy="7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7"/>
              </a:lnSpc>
            </a:pPr>
            <a:r>
              <a:rPr lang="en-US" sz="4506" b="true">
                <a:solidFill>
                  <a:srgbClr val="FFD7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Final</a:t>
            </a:r>
            <a:r>
              <a:rPr lang="en-US" sz="4506" b="true">
                <a:solidFill>
                  <a:srgbClr val="FFD7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-Review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" y="-767748"/>
            <a:ext cx="18287999" cy="1505634"/>
          </a:xfrm>
          <a:custGeom>
            <a:avLst/>
            <a:gdLst/>
            <a:ahLst/>
            <a:cxnLst/>
            <a:rect r="r" b="b" t="t" l="l"/>
            <a:pathLst>
              <a:path h="1505634" w="18287999">
                <a:moveTo>
                  <a:pt x="0" y="0"/>
                </a:moveTo>
                <a:lnTo>
                  <a:pt x="18287999" y="0"/>
                </a:lnTo>
                <a:lnTo>
                  <a:pt x="18287999" y="1505634"/>
                </a:lnTo>
                <a:lnTo>
                  <a:pt x="0" y="1505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20587" y="0"/>
            <a:ext cx="992958" cy="737886"/>
            <a:chOff x="0" y="0"/>
            <a:chExt cx="1323944" cy="9838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3975" cy="983869"/>
            </a:xfrm>
            <a:custGeom>
              <a:avLst/>
              <a:gdLst/>
              <a:ahLst/>
              <a:cxnLst/>
              <a:rect r="r" b="b" t="t" l="l"/>
              <a:pathLst>
                <a:path h="983869" w="1323975">
                  <a:moveTo>
                    <a:pt x="0" y="0"/>
                  </a:moveTo>
                  <a:lnTo>
                    <a:pt x="1323975" y="0"/>
                  </a:lnTo>
                  <a:lnTo>
                    <a:pt x="1323975" y="983869"/>
                  </a:lnTo>
                  <a:lnTo>
                    <a:pt x="0" y="98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2" b="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729380"/>
            <a:ext cx="18745200" cy="628044"/>
            <a:chOff x="0" y="0"/>
            <a:chExt cx="24993600" cy="8373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993600" cy="837438"/>
            </a:xfrm>
            <a:custGeom>
              <a:avLst/>
              <a:gdLst/>
              <a:ahLst/>
              <a:cxnLst/>
              <a:rect r="r" b="b" t="t" l="l"/>
              <a:pathLst>
                <a:path h="837438" w="24993600">
                  <a:moveTo>
                    <a:pt x="0" y="0"/>
                  </a:moveTo>
                  <a:lnTo>
                    <a:pt x="24993600" y="0"/>
                  </a:lnTo>
                  <a:lnTo>
                    <a:pt x="24993600" y="837438"/>
                  </a:lnTo>
                  <a:lnTo>
                    <a:pt x="0" y="837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16132" y="5535733"/>
            <a:ext cx="3652942" cy="3022376"/>
            <a:chOff x="0" y="0"/>
            <a:chExt cx="4870589" cy="40298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8853" y="14600"/>
              <a:ext cx="4812862" cy="4000650"/>
            </a:xfrm>
            <a:custGeom>
              <a:avLst/>
              <a:gdLst/>
              <a:ahLst/>
              <a:cxnLst/>
              <a:rect r="r" b="b" t="t" l="l"/>
              <a:pathLst>
                <a:path h="4000650" w="4812862">
                  <a:moveTo>
                    <a:pt x="0" y="0"/>
                  </a:moveTo>
                  <a:lnTo>
                    <a:pt x="4812862" y="0"/>
                  </a:lnTo>
                  <a:lnTo>
                    <a:pt x="4812862" y="4000650"/>
                  </a:lnTo>
                  <a:lnTo>
                    <a:pt x="0" y="400065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70568" cy="4029852"/>
            </a:xfrm>
            <a:custGeom>
              <a:avLst/>
              <a:gdLst/>
              <a:ahLst/>
              <a:cxnLst/>
              <a:rect r="r" b="b" t="t" l="l"/>
              <a:pathLst>
                <a:path h="4029852" w="4870568">
                  <a:moveTo>
                    <a:pt x="28853" y="0"/>
                  </a:moveTo>
                  <a:lnTo>
                    <a:pt x="4841715" y="0"/>
                  </a:lnTo>
                  <a:cubicBezTo>
                    <a:pt x="4857769" y="0"/>
                    <a:pt x="4870568" y="6587"/>
                    <a:pt x="4870568" y="14600"/>
                  </a:cubicBezTo>
                  <a:lnTo>
                    <a:pt x="4870568" y="4015250"/>
                  </a:lnTo>
                  <a:cubicBezTo>
                    <a:pt x="4870568" y="4023373"/>
                    <a:pt x="4857552" y="4029852"/>
                    <a:pt x="4841715" y="4029852"/>
                  </a:cubicBezTo>
                  <a:lnTo>
                    <a:pt x="28853" y="4029852"/>
                  </a:lnTo>
                  <a:cubicBezTo>
                    <a:pt x="12800" y="4029852"/>
                    <a:pt x="0" y="4023264"/>
                    <a:pt x="0" y="4015250"/>
                  </a:cubicBezTo>
                  <a:lnTo>
                    <a:pt x="0" y="14600"/>
                  </a:lnTo>
                  <a:cubicBezTo>
                    <a:pt x="0" y="6587"/>
                    <a:pt x="13017" y="0"/>
                    <a:pt x="28853" y="0"/>
                  </a:cubicBezTo>
                  <a:moveTo>
                    <a:pt x="28853" y="29310"/>
                  </a:moveTo>
                  <a:lnTo>
                    <a:pt x="28853" y="14600"/>
                  </a:lnTo>
                  <a:lnTo>
                    <a:pt x="57924" y="14600"/>
                  </a:lnTo>
                  <a:lnTo>
                    <a:pt x="57924" y="4015250"/>
                  </a:lnTo>
                  <a:lnTo>
                    <a:pt x="28853" y="4015250"/>
                  </a:lnTo>
                  <a:lnTo>
                    <a:pt x="28853" y="4000650"/>
                  </a:lnTo>
                  <a:lnTo>
                    <a:pt x="4841715" y="4000650"/>
                  </a:lnTo>
                  <a:lnTo>
                    <a:pt x="4841715" y="4015250"/>
                  </a:lnTo>
                  <a:lnTo>
                    <a:pt x="4812861" y="4015250"/>
                  </a:lnTo>
                  <a:lnTo>
                    <a:pt x="4812861" y="14600"/>
                  </a:lnTo>
                  <a:lnTo>
                    <a:pt x="4841715" y="14600"/>
                  </a:lnTo>
                  <a:lnTo>
                    <a:pt x="4841715" y="29310"/>
                  </a:lnTo>
                  <a:lnTo>
                    <a:pt x="28853" y="29310"/>
                  </a:lnTo>
                  <a:close/>
                </a:path>
              </a:pathLst>
            </a:custGeom>
            <a:solidFill>
              <a:srgbClr val="F79646"/>
            </a:solidFill>
          </p:spPr>
        </p:sp>
      </p:grpSp>
      <p:sp>
        <p:nvSpPr>
          <p:cNvPr name="AutoShape 10" id="10"/>
          <p:cNvSpPr/>
          <p:nvPr/>
        </p:nvSpPr>
        <p:spPr>
          <a:xfrm>
            <a:off x="14843400" y="3189191"/>
            <a:ext cx="9525" cy="1639356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>
            <a:off x="3741836" y="3211471"/>
            <a:ext cx="9525" cy="2271678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2" id="12"/>
          <p:cNvGrpSpPr/>
          <p:nvPr/>
        </p:nvGrpSpPr>
        <p:grpSpPr>
          <a:xfrm rot="0">
            <a:off x="5219949" y="4845588"/>
            <a:ext cx="3751619" cy="4412712"/>
            <a:chOff x="0" y="0"/>
            <a:chExt cx="5002159" cy="58836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9633" y="21316"/>
              <a:ext cx="4942872" cy="5841006"/>
            </a:xfrm>
            <a:custGeom>
              <a:avLst/>
              <a:gdLst/>
              <a:ahLst/>
              <a:cxnLst/>
              <a:rect r="r" b="b" t="t" l="l"/>
              <a:pathLst>
                <a:path h="5841006" w="4942872">
                  <a:moveTo>
                    <a:pt x="0" y="0"/>
                  </a:moveTo>
                  <a:lnTo>
                    <a:pt x="4942871" y="0"/>
                  </a:lnTo>
                  <a:lnTo>
                    <a:pt x="4942871" y="5841006"/>
                  </a:lnTo>
                  <a:lnTo>
                    <a:pt x="0" y="5841006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02137" cy="5883634"/>
            </a:xfrm>
            <a:custGeom>
              <a:avLst/>
              <a:gdLst/>
              <a:ahLst/>
              <a:cxnLst/>
              <a:rect r="r" b="b" t="t" l="l"/>
              <a:pathLst>
                <a:path h="5883634" w="5002137">
                  <a:moveTo>
                    <a:pt x="29633" y="0"/>
                  </a:moveTo>
                  <a:lnTo>
                    <a:pt x="4972504" y="0"/>
                  </a:lnTo>
                  <a:cubicBezTo>
                    <a:pt x="4988992" y="0"/>
                    <a:pt x="5002137" y="9616"/>
                    <a:pt x="5002137" y="21316"/>
                  </a:cubicBezTo>
                  <a:lnTo>
                    <a:pt x="5002137" y="5862322"/>
                  </a:lnTo>
                  <a:cubicBezTo>
                    <a:pt x="5002137" y="5874182"/>
                    <a:pt x="4988769" y="5883634"/>
                    <a:pt x="4972504" y="5883634"/>
                  </a:cubicBezTo>
                  <a:lnTo>
                    <a:pt x="29633" y="5883634"/>
                  </a:lnTo>
                  <a:cubicBezTo>
                    <a:pt x="13145" y="5883634"/>
                    <a:pt x="0" y="5874022"/>
                    <a:pt x="0" y="5862322"/>
                  </a:cubicBezTo>
                  <a:lnTo>
                    <a:pt x="0" y="21316"/>
                  </a:lnTo>
                  <a:cubicBezTo>
                    <a:pt x="0" y="9616"/>
                    <a:pt x="13368" y="0"/>
                    <a:pt x="29633" y="0"/>
                  </a:cubicBezTo>
                  <a:moveTo>
                    <a:pt x="29633" y="42793"/>
                  </a:moveTo>
                  <a:lnTo>
                    <a:pt x="29633" y="21316"/>
                  </a:lnTo>
                  <a:lnTo>
                    <a:pt x="59488" y="21316"/>
                  </a:lnTo>
                  <a:lnTo>
                    <a:pt x="59488" y="5862322"/>
                  </a:lnTo>
                  <a:lnTo>
                    <a:pt x="29633" y="5862322"/>
                  </a:lnTo>
                  <a:lnTo>
                    <a:pt x="29633" y="5841006"/>
                  </a:lnTo>
                  <a:lnTo>
                    <a:pt x="4972504" y="5841006"/>
                  </a:lnTo>
                  <a:lnTo>
                    <a:pt x="4972504" y="5862322"/>
                  </a:lnTo>
                  <a:lnTo>
                    <a:pt x="4942872" y="5862322"/>
                  </a:lnTo>
                  <a:lnTo>
                    <a:pt x="4942872" y="21316"/>
                  </a:lnTo>
                  <a:lnTo>
                    <a:pt x="4972504" y="21316"/>
                  </a:lnTo>
                  <a:lnTo>
                    <a:pt x="4972504" y="42793"/>
                  </a:lnTo>
                  <a:lnTo>
                    <a:pt x="29633" y="42793"/>
                  </a:lnTo>
                  <a:close/>
                </a:path>
              </a:pathLst>
            </a:custGeom>
            <a:solidFill>
              <a:srgbClr val="F79646"/>
            </a:solidFill>
          </p:spPr>
        </p:sp>
      </p:grpSp>
      <p:sp>
        <p:nvSpPr>
          <p:cNvPr name="AutoShape 15" id="15"/>
          <p:cNvSpPr/>
          <p:nvPr/>
        </p:nvSpPr>
        <p:spPr>
          <a:xfrm>
            <a:off x="11231520" y="3252728"/>
            <a:ext cx="9525" cy="2271678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6" id="16"/>
          <p:cNvSpPr/>
          <p:nvPr/>
        </p:nvSpPr>
        <p:spPr>
          <a:xfrm>
            <a:off x="7442705" y="3189218"/>
            <a:ext cx="9525" cy="1639356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7" id="17"/>
          <p:cNvGrpSpPr/>
          <p:nvPr/>
        </p:nvGrpSpPr>
        <p:grpSpPr>
          <a:xfrm rot="0">
            <a:off x="9525501" y="5597495"/>
            <a:ext cx="3652942" cy="3022376"/>
            <a:chOff x="0" y="0"/>
            <a:chExt cx="4870589" cy="40298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28853" y="14600"/>
              <a:ext cx="4812862" cy="4000650"/>
            </a:xfrm>
            <a:custGeom>
              <a:avLst/>
              <a:gdLst/>
              <a:ahLst/>
              <a:cxnLst/>
              <a:rect r="r" b="b" t="t" l="l"/>
              <a:pathLst>
                <a:path h="4000650" w="4812862">
                  <a:moveTo>
                    <a:pt x="0" y="0"/>
                  </a:moveTo>
                  <a:lnTo>
                    <a:pt x="4812862" y="0"/>
                  </a:lnTo>
                  <a:lnTo>
                    <a:pt x="4812862" y="4000650"/>
                  </a:lnTo>
                  <a:lnTo>
                    <a:pt x="0" y="400065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70568" cy="4029852"/>
            </a:xfrm>
            <a:custGeom>
              <a:avLst/>
              <a:gdLst/>
              <a:ahLst/>
              <a:cxnLst/>
              <a:rect r="r" b="b" t="t" l="l"/>
              <a:pathLst>
                <a:path h="4029852" w="4870568">
                  <a:moveTo>
                    <a:pt x="28853" y="0"/>
                  </a:moveTo>
                  <a:lnTo>
                    <a:pt x="4841715" y="0"/>
                  </a:lnTo>
                  <a:cubicBezTo>
                    <a:pt x="4857769" y="0"/>
                    <a:pt x="4870568" y="6587"/>
                    <a:pt x="4870568" y="14600"/>
                  </a:cubicBezTo>
                  <a:lnTo>
                    <a:pt x="4870568" y="4015250"/>
                  </a:lnTo>
                  <a:cubicBezTo>
                    <a:pt x="4870568" y="4023373"/>
                    <a:pt x="4857552" y="4029852"/>
                    <a:pt x="4841715" y="4029852"/>
                  </a:cubicBezTo>
                  <a:lnTo>
                    <a:pt x="28853" y="4029852"/>
                  </a:lnTo>
                  <a:cubicBezTo>
                    <a:pt x="12800" y="4029852"/>
                    <a:pt x="0" y="4023264"/>
                    <a:pt x="0" y="4015250"/>
                  </a:cubicBezTo>
                  <a:lnTo>
                    <a:pt x="0" y="14600"/>
                  </a:lnTo>
                  <a:cubicBezTo>
                    <a:pt x="0" y="6587"/>
                    <a:pt x="13017" y="0"/>
                    <a:pt x="28853" y="0"/>
                  </a:cubicBezTo>
                  <a:moveTo>
                    <a:pt x="28853" y="29310"/>
                  </a:moveTo>
                  <a:lnTo>
                    <a:pt x="28853" y="14600"/>
                  </a:lnTo>
                  <a:lnTo>
                    <a:pt x="57924" y="14600"/>
                  </a:lnTo>
                  <a:lnTo>
                    <a:pt x="57924" y="4015250"/>
                  </a:lnTo>
                  <a:lnTo>
                    <a:pt x="28853" y="4015250"/>
                  </a:lnTo>
                  <a:lnTo>
                    <a:pt x="28853" y="4000650"/>
                  </a:lnTo>
                  <a:lnTo>
                    <a:pt x="4841715" y="4000650"/>
                  </a:lnTo>
                  <a:lnTo>
                    <a:pt x="4841715" y="4015250"/>
                  </a:lnTo>
                  <a:lnTo>
                    <a:pt x="4812861" y="4015250"/>
                  </a:lnTo>
                  <a:lnTo>
                    <a:pt x="4812861" y="14600"/>
                  </a:lnTo>
                  <a:lnTo>
                    <a:pt x="4841715" y="14600"/>
                  </a:lnTo>
                  <a:lnTo>
                    <a:pt x="4841715" y="29310"/>
                  </a:lnTo>
                  <a:lnTo>
                    <a:pt x="28853" y="29310"/>
                  </a:lnTo>
                  <a:close/>
                </a:path>
              </a:pathLst>
            </a:custGeom>
            <a:solidFill>
              <a:srgbClr val="F79646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730893" y="4850827"/>
            <a:ext cx="3751619" cy="4412712"/>
            <a:chOff x="0" y="0"/>
            <a:chExt cx="5002159" cy="588361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9633" y="21316"/>
              <a:ext cx="4942872" cy="5841006"/>
            </a:xfrm>
            <a:custGeom>
              <a:avLst/>
              <a:gdLst/>
              <a:ahLst/>
              <a:cxnLst/>
              <a:rect r="r" b="b" t="t" l="l"/>
              <a:pathLst>
                <a:path h="5841006" w="4942872">
                  <a:moveTo>
                    <a:pt x="0" y="0"/>
                  </a:moveTo>
                  <a:lnTo>
                    <a:pt x="4942871" y="0"/>
                  </a:lnTo>
                  <a:lnTo>
                    <a:pt x="4942871" y="5841006"/>
                  </a:lnTo>
                  <a:lnTo>
                    <a:pt x="0" y="5841006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002137" cy="5883634"/>
            </a:xfrm>
            <a:custGeom>
              <a:avLst/>
              <a:gdLst/>
              <a:ahLst/>
              <a:cxnLst/>
              <a:rect r="r" b="b" t="t" l="l"/>
              <a:pathLst>
                <a:path h="5883634" w="5002137">
                  <a:moveTo>
                    <a:pt x="29633" y="0"/>
                  </a:moveTo>
                  <a:lnTo>
                    <a:pt x="4972504" y="0"/>
                  </a:lnTo>
                  <a:cubicBezTo>
                    <a:pt x="4988992" y="0"/>
                    <a:pt x="5002137" y="9616"/>
                    <a:pt x="5002137" y="21316"/>
                  </a:cubicBezTo>
                  <a:lnTo>
                    <a:pt x="5002137" y="5862322"/>
                  </a:lnTo>
                  <a:cubicBezTo>
                    <a:pt x="5002137" y="5874182"/>
                    <a:pt x="4988769" y="5883634"/>
                    <a:pt x="4972504" y="5883634"/>
                  </a:cubicBezTo>
                  <a:lnTo>
                    <a:pt x="29633" y="5883634"/>
                  </a:lnTo>
                  <a:cubicBezTo>
                    <a:pt x="13145" y="5883634"/>
                    <a:pt x="0" y="5874022"/>
                    <a:pt x="0" y="5862322"/>
                  </a:cubicBezTo>
                  <a:lnTo>
                    <a:pt x="0" y="21316"/>
                  </a:lnTo>
                  <a:cubicBezTo>
                    <a:pt x="0" y="9616"/>
                    <a:pt x="13368" y="0"/>
                    <a:pt x="29633" y="0"/>
                  </a:cubicBezTo>
                  <a:moveTo>
                    <a:pt x="29633" y="42793"/>
                  </a:moveTo>
                  <a:lnTo>
                    <a:pt x="29633" y="21316"/>
                  </a:lnTo>
                  <a:lnTo>
                    <a:pt x="59488" y="21316"/>
                  </a:lnTo>
                  <a:lnTo>
                    <a:pt x="59488" y="5862322"/>
                  </a:lnTo>
                  <a:lnTo>
                    <a:pt x="29633" y="5862322"/>
                  </a:lnTo>
                  <a:lnTo>
                    <a:pt x="29633" y="5841006"/>
                  </a:lnTo>
                  <a:lnTo>
                    <a:pt x="4972504" y="5841006"/>
                  </a:lnTo>
                  <a:lnTo>
                    <a:pt x="4972504" y="5862322"/>
                  </a:lnTo>
                  <a:lnTo>
                    <a:pt x="4942872" y="5862322"/>
                  </a:lnTo>
                  <a:lnTo>
                    <a:pt x="4942872" y="21316"/>
                  </a:lnTo>
                  <a:lnTo>
                    <a:pt x="4972504" y="21316"/>
                  </a:lnTo>
                  <a:lnTo>
                    <a:pt x="4972504" y="42793"/>
                  </a:lnTo>
                  <a:lnTo>
                    <a:pt x="29633" y="42793"/>
                  </a:lnTo>
                  <a:close/>
                </a:path>
              </a:pathLst>
            </a:custGeom>
            <a:solidFill>
              <a:srgbClr val="F79646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-663552" y="1626339"/>
            <a:ext cx="3765505" cy="3813321"/>
          </a:xfrm>
          <a:custGeom>
            <a:avLst/>
            <a:gdLst/>
            <a:ahLst/>
            <a:cxnLst/>
            <a:rect r="r" b="b" t="t" l="l"/>
            <a:pathLst>
              <a:path h="3813321" w="3765505">
                <a:moveTo>
                  <a:pt x="0" y="0"/>
                </a:moveTo>
                <a:lnTo>
                  <a:pt x="3765504" y="0"/>
                </a:lnTo>
                <a:lnTo>
                  <a:pt x="3765504" y="3813320"/>
                </a:lnTo>
                <a:lnTo>
                  <a:pt x="0" y="3813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4988213" y="991792"/>
            <a:ext cx="7650124" cy="795700"/>
            <a:chOff x="0" y="0"/>
            <a:chExt cx="10200165" cy="106093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200165" cy="1060934"/>
            </a:xfrm>
            <a:custGeom>
              <a:avLst/>
              <a:gdLst/>
              <a:ahLst/>
              <a:cxnLst/>
              <a:rect r="r" b="b" t="t" l="l"/>
              <a:pathLst>
                <a:path h="1060934" w="10200165">
                  <a:moveTo>
                    <a:pt x="0" y="0"/>
                  </a:moveTo>
                  <a:lnTo>
                    <a:pt x="10200165" y="0"/>
                  </a:lnTo>
                  <a:lnTo>
                    <a:pt x="10200165" y="1060934"/>
                  </a:lnTo>
                  <a:lnTo>
                    <a:pt x="0" y="1060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10200165" cy="10609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Analysis </a:t>
              </a:r>
              <a:r>
                <a:rPr lang="en-US" sz="40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Tabs Description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2381390" y="1787493"/>
            <a:ext cx="13982421" cy="1576200"/>
          </a:xfrm>
          <a:custGeom>
            <a:avLst/>
            <a:gdLst/>
            <a:ahLst/>
            <a:cxnLst/>
            <a:rect r="r" b="b" t="t" l="l"/>
            <a:pathLst>
              <a:path h="1576200" w="13982421">
                <a:moveTo>
                  <a:pt x="0" y="0"/>
                </a:moveTo>
                <a:lnTo>
                  <a:pt x="13982420" y="0"/>
                </a:lnTo>
                <a:lnTo>
                  <a:pt x="13982420" y="1576200"/>
                </a:lnTo>
                <a:lnTo>
                  <a:pt x="0" y="1576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12825" y="5887627"/>
            <a:ext cx="3397499" cy="2261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4272" indent="-267136" lvl="1">
              <a:lnSpc>
                <a:spcPts val="3612"/>
              </a:lnSpc>
              <a:buFont typeface="Arial"/>
              <a:buChar char="•"/>
            </a:pPr>
            <a:r>
              <a:rPr lang="en-US" b="true" sz="2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Delivery Timeliness Overview</a:t>
            </a:r>
          </a:p>
          <a:p>
            <a:pPr algn="just" marL="534272" indent="-267136" lvl="1">
              <a:lnSpc>
                <a:spcPts val="3612"/>
              </a:lnSpc>
              <a:buFont typeface="Arial"/>
              <a:buChar char="•"/>
            </a:pPr>
            <a:r>
              <a:rPr lang="en-US" b="true" sz="2474" spc="-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Details of Delayed Deliveries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281300" y="5245140"/>
            <a:ext cx="3531975" cy="3576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8240" indent="-234120" lvl="1">
              <a:lnSpc>
                <a:spcPts val="3166"/>
              </a:lnSpc>
              <a:buFont typeface="Arial"/>
              <a:buChar char="•"/>
            </a:pPr>
            <a:r>
              <a:rPr lang="en-US" b="true" sz="2168" spc="-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GRN Processing Days by UOM.</a:t>
            </a:r>
          </a:p>
          <a:p>
            <a:pPr algn="l" marL="468240" indent="-234120" lvl="1">
              <a:lnSpc>
                <a:spcPts val="3166"/>
              </a:lnSpc>
              <a:buFont typeface="Arial"/>
              <a:buChar char="•"/>
            </a:pPr>
            <a:r>
              <a:rPr lang="en-US" b="true" sz="2168" spc="-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  <a:r>
              <a:rPr lang="en-US" b="true" sz="2168" spc="-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otal MRR Requested Quantity by UOM</a:t>
            </a:r>
          </a:p>
          <a:p>
            <a:pPr algn="l" marL="468240" indent="-234120" lvl="1">
              <a:lnSpc>
                <a:spcPts val="3166"/>
              </a:lnSpc>
              <a:buFont typeface="Arial"/>
              <a:buChar char="•"/>
            </a:pPr>
            <a:r>
              <a:rPr lang="en-US" b="true" sz="2168" spc="-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UOM-wise Average GRN Processing Days and Total Quantity Issued per AREA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19268" y="6022911"/>
            <a:ext cx="3455203" cy="2168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7" indent="-259078" lvl="1">
              <a:lnSpc>
                <a:spcPts val="3503"/>
              </a:lnSpc>
              <a:buFont typeface="Arial"/>
              <a:buChar char="•"/>
            </a:pPr>
            <a:r>
              <a:rPr lang="en-US" b="true" sz="2399" spc="-1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10 Vendors by GRN Count</a:t>
            </a:r>
          </a:p>
          <a:p>
            <a:pPr algn="l" marL="518157" indent="-259078" lvl="1">
              <a:lnSpc>
                <a:spcPts val="3503"/>
              </a:lnSpc>
              <a:buFont typeface="Arial"/>
              <a:buChar char="•"/>
            </a:pPr>
            <a:r>
              <a:rPr lang="en-US" b="true" sz="2399" spc="-1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Vendor Summary (Total Count &amp; Value)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826143" y="5573888"/>
            <a:ext cx="3531975" cy="304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1419" indent="-255710" lvl="1">
              <a:lnSpc>
                <a:spcPts val="3458"/>
              </a:lnSpc>
              <a:buFont typeface="Arial"/>
              <a:buChar char="•"/>
            </a:pPr>
            <a:r>
              <a:rPr lang="en-US" b="true" sz="2368" spc="-1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 Line Item Delivery Performance Summary</a:t>
            </a:r>
          </a:p>
          <a:p>
            <a:pPr algn="l" marL="511419" indent="-255710" lvl="1">
              <a:lnSpc>
                <a:spcPts val="3458"/>
              </a:lnSpc>
              <a:buFont typeface="Arial"/>
              <a:buChar char="•"/>
            </a:pPr>
            <a:r>
              <a:rPr lang="en-US" b="true" sz="2368" spc="-1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 Line Items with Quantity Discrepancies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193280" y="2287479"/>
            <a:ext cx="2508374" cy="612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b="true" sz="2380">
                <a:solidFill>
                  <a:srgbClr val="FFDF2B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UOM </a:t>
            </a:r>
          </a:p>
          <a:p>
            <a:pPr algn="ctr">
              <a:lnSpc>
                <a:spcPts val="2380"/>
              </a:lnSpc>
            </a:pPr>
            <a:r>
              <a:rPr lang="en-US" b="true" sz="2380">
                <a:solidFill>
                  <a:srgbClr val="FFDF2B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ANALYSIS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561628" y="2089994"/>
            <a:ext cx="2508374" cy="867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b="true" sz="2280">
                <a:solidFill>
                  <a:srgbClr val="FFDF2B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GRN PROCESSING ANALYSIS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891246" y="2375744"/>
            <a:ext cx="2508374" cy="581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b="true" sz="2280">
                <a:solidFill>
                  <a:srgbClr val="FFDF2B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VENDOR ANALYSIS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589212" y="2232869"/>
            <a:ext cx="2508374" cy="867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b="true" sz="2280">
                <a:solidFill>
                  <a:srgbClr val="FFDF2B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PO DELIVERY MISSED ANALYSIS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730925" y="168941"/>
            <a:ext cx="8826150" cy="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PROCUREMENT &amp; CONTRACTING (Materials Management)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" y="-767748"/>
            <a:ext cx="18287999" cy="1505634"/>
          </a:xfrm>
          <a:custGeom>
            <a:avLst/>
            <a:gdLst/>
            <a:ahLst/>
            <a:cxnLst/>
            <a:rect r="r" b="b" t="t" l="l"/>
            <a:pathLst>
              <a:path h="1505634" w="18287999">
                <a:moveTo>
                  <a:pt x="0" y="0"/>
                </a:moveTo>
                <a:lnTo>
                  <a:pt x="18287999" y="0"/>
                </a:lnTo>
                <a:lnTo>
                  <a:pt x="18287999" y="1505634"/>
                </a:lnTo>
                <a:lnTo>
                  <a:pt x="0" y="1505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20587" y="0"/>
            <a:ext cx="992958" cy="737886"/>
            <a:chOff x="0" y="0"/>
            <a:chExt cx="1323944" cy="9838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3975" cy="983869"/>
            </a:xfrm>
            <a:custGeom>
              <a:avLst/>
              <a:gdLst/>
              <a:ahLst/>
              <a:cxnLst/>
              <a:rect r="r" b="b" t="t" l="l"/>
              <a:pathLst>
                <a:path h="983869" w="1323975">
                  <a:moveTo>
                    <a:pt x="0" y="0"/>
                  </a:moveTo>
                  <a:lnTo>
                    <a:pt x="1323975" y="0"/>
                  </a:lnTo>
                  <a:lnTo>
                    <a:pt x="1323975" y="983869"/>
                  </a:lnTo>
                  <a:lnTo>
                    <a:pt x="0" y="98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2" b="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729380"/>
            <a:ext cx="18745200" cy="628044"/>
            <a:chOff x="0" y="0"/>
            <a:chExt cx="24993600" cy="8373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993600" cy="837438"/>
            </a:xfrm>
            <a:custGeom>
              <a:avLst/>
              <a:gdLst/>
              <a:ahLst/>
              <a:cxnLst/>
              <a:rect r="r" b="b" t="t" l="l"/>
              <a:pathLst>
                <a:path h="837438" w="24993600">
                  <a:moveTo>
                    <a:pt x="0" y="0"/>
                  </a:moveTo>
                  <a:lnTo>
                    <a:pt x="24993600" y="0"/>
                  </a:lnTo>
                  <a:lnTo>
                    <a:pt x="24993600" y="837438"/>
                  </a:lnTo>
                  <a:lnTo>
                    <a:pt x="0" y="837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7" id="7"/>
          <p:cNvSpPr/>
          <p:nvPr/>
        </p:nvSpPr>
        <p:spPr>
          <a:xfrm flipH="true">
            <a:off x="4081462" y="2831979"/>
            <a:ext cx="1781176" cy="1566373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1226291" y="4398352"/>
            <a:ext cx="5710342" cy="4527951"/>
            <a:chOff x="0" y="0"/>
            <a:chExt cx="7613789" cy="60372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5104" y="21873"/>
              <a:ext cx="7523548" cy="5993545"/>
            </a:xfrm>
            <a:custGeom>
              <a:avLst/>
              <a:gdLst/>
              <a:ahLst/>
              <a:cxnLst/>
              <a:rect r="r" b="b" t="t" l="l"/>
              <a:pathLst>
                <a:path h="5993545" w="7523548">
                  <a:moveTo>
                    <a:pt x="0" y="0"/>
                  </a:moveTo>
                  <a:lnTo>
                    <a:pt x="7523548" y="0"/>
                  </a:lnTo>
                  <a:lnTo>
                    <a:pt x="7523548" y="5993545"/>
                  </a:lnTo>
                  <a:lnTo>
                    <a:pt x="0" y="5993545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613756" cy="6037286"/>
            </a:xfrm>
            <a:custGeom>
              <a:avLst/>
              <a:gdLst/>
              <a:ahLst/>
              <a:cxnLst/>
              <a:rect r="r" b="b" t="t" l="l"/>
              <a:pathLst>
                <a:path h="6037286" w="7613756">
                  <a:moveTo>
                    <a:pt x="45104" y="0"/>
                  </a:moveTo>
                  <a:lnTo>
                    <a:pt x="7568652" y="0"/>
                  </a:lnTo>
                  <a:cubicBezTo>
                    <a:pt x="7593748" y="0"/>
                    <a:pt x="7613756" y="9868"/>
                    <a:pt x="7613756" y="21873"/>
                  </a:cubicBezTo>
                  <a:lnTo>
                    <a:pt x="7613756" y="6015418"/>
                  </a:lnTo>
                  <a:cubicBezTo>
                    <a:pt x="7613756" y="6027588"/>
                    <a:pt x="7593409" y="6037286"/>
                    <a:pt x="7568652" y="6037286"/>
                  </a:cubicBezTo>
                  <a:lnTo>
                    <a:pt x="45104" y="6037286"/>
                  </a:lnTo>
                  <a:cubicBezTo>
                    <a:pt x="20009" y="6037286"/>
                    <a:pt x="0" y="6027424"/>
                    <a:pt x="0" y="6015418"/>
                  </a:cubicBezTo>
                  <a:lnTo>
                    <a:pt x="0" y="21873"/>
                  </a:lnTo>
                  <a:cubicBezTo>
                    <a:pt x="0" y="9868"/>
                    <a:pt x="20348" y="0"/>
                    <a:pt x="45104" y="0"/>
                  </a:cubicBezTo>
                  <a:moveTo>
                    <a:pt x="45104" y="43911"/>
                  </a:moveTo>
                  <a:lnTo>
                    <a:pt x="45104" y="21873"/>
                  </a:lnTo>
                  <a:lnTo>
                    <a:pt x="90547" y="21873"/>
                  </a:lnTo>
                  <a:lnTo>
                    <a:pt x="90547" y="6015418"/>
                  </a:lnTo>
                  <a:lnTo>
                    <a:pt x="45104" y="6015418"/>
                  </a:lnTo>
                  <a:lnTo>
                    <a:pt x="45104" y="5993546"/>
                  </a:lnTo>
                  <a:lnTo>
                    <a:pt x="7568652" y="5993546"/>
                  </a:lnTo>
                  <a:lnTo>
                    <a:pt x="7568652" y="6015418"/>
                  </a:lnTo>
                  <a:lnTo>
                    <a:pt x="7523548" y="6015418"/>
                  </a:lnTo>
                  <a:lnTo>
                    <a:pt x="7523548" y="21873"/>
                  </a:lnTo>
                  <a:lnTo>
                    <a:pt x="7568652" y="21873"/>
                  </a:lnTo>
                  <a:lnTo>
                    <a:pt x="7568652" y="43911"/>
                  </a:lnTo>
                  <a:lnTo>
                    <a:pt x="45104" y="43911"/>
                  </a:lnTo>
                  <a:close/>
                </a:path>
              </a:pathLst>
            </a:custGeom>
            <a:solidFill>
              <a:srgbClr val="F7964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537333" y="4468603"/>
            <a:ext cx="3575973" cy="3496614"/>
            <a:chOff x="0" y="0"/>
            <a:chExt cx="4767965" cy="46621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8245" y="16891"/>
              <a:ext cx="4711453" cy="4628388"/>
            </a:xfrm>
            <a:custGeom>
              <a:avLst/>
              <a:gdLst/>
              <a:ahLst/>
              <a:cxnLst/>
              <a:rect r="r" b="b" t="t" l="l"/>
              <a:pathLst>
                <a:path h="4628388" w="4711453">
                  <a:moveTo>
                    <a:pt x="0" y="0"/>
                  </a:moveTo>
                  <a:lnTo>
                    <a:pt x="4711454" y="0"/>
                  </a:lnTo>
                  <a:lnTo>
                    <a:pt x="4711454" y="4628388"/>
                  </a:lnTo>
                  <a:lnTo>
                    <a:pt x="0" y="4628388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67944" cy="4662170"/>
            </a:xfrm>
            <a:custGeom>
              <a:avLst/>
              <a:gdLst/>
              <a:ahLst/>
              <a:cxnLst/>
              <a:rect r="r" b="b" t="t" l="l"/>
              <a:pathLst>
                <a:path h="4662170" w="4767944">
                  <a:moveTo>
                    <a:pt x="28245" y="0"/>
                  </a:moveTo>
                  <a:lnTo>
                    <a:pt x="4739699" y="0"/>
                  </a:lnTo>
                  <a:cubicBezTo>
                    <a:pt x="4755414" y="0"/>
                    <a:pt x="4767944" y="7620"/>
                    <a:pt x="4767944" y="16891"/>
                  </a:cubicBezTo>
                  <a:lnTo>
                    <a:pt x="4767944" y="4645279"/>
                  </a:lnTo>
                  <a:cubicBezTo>
                    <a:pt x="4767944" y="4654677"/>
                    <a:pt x="4755202" y="4662170"/>
                    <a:pt x="4739699" y="4662170"/>
                  </a:cubicBezTo>
                  <a:lnTo>
                    <a:pt x="28245" y="4662170"/>
                  </a:lnTo>
                  <a:cubicBezTo>
                    <a:pt x="12530" y="4662170"/>
                    <a:pt x="0" y="4654550"/>
                    <a:pt x="0" y="4645279"/>
                  </a:cubicBezTo>
                  <a:lnTo>
                    <a:pt x="0" y="16891"/>
                  </a:lnTo>
                  <a:cubicBezTo>
                    <a:pt x="0" y="7620"/>
                    <a:pt x="12742" y="0"/>
                    <a:pt x="28245" y="0"/>
                  </a:cubicBezTo>
                  <a:moveTo>
                    <a:pt x="28245" y="33909"/>
                  </a:moveTo>
                  <a:lnTo>
                    <a:pt x="28245" y="16891"/>
                  </a:lnTo>
                  <a:lnTo>
                    <a:pt x="56703" y="16891"/>
                  </a:lnTo>
                  <a:lnTo>
                    <a:pt x="56703" y="4645279"/>
                  </a:lnTo>
                  <a:lnTo>
                    <a:pt x="28245" y="4645279"/>
                  </a:lnTo>
                  <a:lnTo>
                    <a:pt x="28245" y="4628388"/>
                  </a:lnTo>
                  <a:lnTo>
                    <a:pt x="4739699" y="4628388"/>
                  </a:lnTo>
                  <a:lnTo>
                    <a:pt x="4739699" y="4645279"/>
                  </a:lnTo>
                  <a:lnTo>
                    <a:pt x="4711453" y="4645279"/>
                  </a:lnTo>
                  <a:lnTo>
                    <a:pt x="4711453" y="16891"/>
                  </a:lnTo>
                  <a:lnTo>
                    <a:pt x="4739699" y="16891"/>
                  </a:lnTo>
                  <a:lnTo>
                    <a:pt x="4739699" y="33909"/>
                  </a:lnTo>
                  <a:lnTo>
                    <a:pt x="28245" y="33909"/>
                  </a:lnTo>
                  <a:close/>
                </a:path>
              </a:pathLst>
            </a:custGeom>
            <a:solidFill>
              <a:srgbClr val="F7964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980521" y="4846474"/>
            <a:ext cx="3551024" cy="3286271"/>
            <a:chOff x="0" y="0"/>
            <a:chExt cx="3689489" cy="34144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1856" y="12370"/>
              <a:ext cx="3645760" cy="3389685"/>
            </a:xfrm>
            <a:custGeom>
              <a:avLst/>
              <a:gdLst/>
              <a:ahLst/>
              <a:cxnLst/>
              <a:rect r="r" b="b" t="t" l="l"/>
              <a:pathLst>
                <a:path h="3389685" w="3645760">
                  <a:moveTo>
                    <a:pt x="0" y="0"/>
                  </a:moveTo>
                  <a:lnTo>
                    <a:pt x="3645761" y="0"/>
                  </a:lnTo>
                  <a:lnTo>
                    <a:pt x="3645761" y="3389686"/>
                  </a:lnTo>
                  <a:lnTo>
                    <a:pt x="0" y="3389686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89473" cy="3414431"/>
            </a:xfrm>
            <a:custGeom>
              <a:avLst/>
              <a:gdLst/>
              <a:ahLst/>
              <a:cxnLst/>
              <a:rect r="r" b="b" t="t" l="l"/>
              <a:pathLst>
                <a:path h="3414431" w="3689473">
                  <a:moveTo>
                    <a:pt x="21856" y="0"/>
                  </a:moveTo>
                  <a:lnTo>
                    <a:pt x="3667617" y="0"/>
                  </a:lnTo>
                  <a:cubicBezTo>
                    <a:pt x="3679778" y="0"/>
                    <a:pt x="3689473" y="5581"/>
                    <a:pt x="3689473" y="12370"/>
                  </a:cubicBezTo>
                  <a:lnTo>
                    <a:pt x="3689473" y="3402056"/>
                  </a:lnTo>
                  <a:cubicBezTo>
                    <a:pt x="3689473" y="3408938"/>
                    <a:pt x="3679613" y="3414431"/>
                    <a:pt x="3667617" y="3414431"/>
                  </a:cubicBezTo>
                  <a:lnTo>
                    <a:pt x="21856" y="3414431"/>
                  </a:lnTo>
                  <a:cubicBezTo>
                    <a:pt x="9696" y="3414431"/>
                    <a:pt x="0" y="3408846"/>
                    <a:pt x="0" y="3402056"/>
                  </a:cubicBezTo>
                  <a:lnTo>
                    <a:pt x="0" y="12370"/>
                  </a:lnTo>
                  <a:cubicBezTo>
                    <a:pt x="0" y="5581"/>
                    <a:pt x="9860" y="0"/>
                    <a:pt x="21856" y="0"/>
                  </a:cubicBezTo>
                  <a:moveTo>
                    <a:pt x="21856" y="24834"/>
                  </a:moveTo>
                  <a:lnTo>
                    <a:pt x="21856" y="12370"/>
                  </a:lnTo>
                  <a:lnTo>
                    <a:pt x="43877" y="12370"/>
                  </a:lnTo>
                  <a:lnTo>
                    <a:pt x="43877" y="3402056"/>
                  </a:lnTo>
                  <a:lnTo>
                    <a:pt x="21856" y="3402056"/>
                  </a:lnTo>
                  <a:lnTo>
                    <a:pt x="21856" y="3389685"/>
                  </a:lnTo>
                  <a:lnTo>
                    <a:pt x="3667617" y="3389685"/>
                  </a:lnTo>
                  <a:lnTo>
                    <a:pt x="3667617" y="3402056"/>
                  </a:lnTo>
                  <a:lnTo>
                    <a:pt x="3645760" y="3402056"/>
                  </a:lnTo>
                  <a:lnTo>
                    <a:pt x="3645760" y="12370"/>
                  </a:lnTo>
                  <a:lnTo>
                    <a:pt x="3667617" y="12370"/>
                  </a:lnTo>
                  <a:lnTo>
                    <a:pt x="3667617" y="24834"/>
                  </a:lnTo>
                  <a:lnTo>
                    <a:pt x="21856" y="24834"/>
                  </a:lnTo>
                  <a:close/>
                </a:path>
              </a:pathLst>
            </a:custGeom>
            <a:solidFill>
              <a:srgbClr val="F79646"/>
            </a:solidFill>
          </p:spPr>
        </p:sp>
      </p:grpSp>
      <p:sp>
        <p:nvSpPr>
          <p:cNvPr name="AutoShape 17" id="17"/>
          <p:cNvSpPr/>
          <p:nvPr/>
        </p:nvSpPr>
        <p:spPr>
          <a:xfrm>
            <a:off x="9665060" y="2849700"/>
            <a:ext cx="9525" cy="2018999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>
            <a:off x="13077528" y="2835820"/>
            <a:ext cx="1724025" cy="1591752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6113306" y="2290985"/>
            <a:ext cx="2979384" cy="1771526"/>
          </a:xfrm>
          <a:custGeom>
            <a:avLst/>
            <a:gdLst/>
            <a:ahLst/>
            <a:cxnLst/>
            <a:rect r="r" b="b" t="t" l="l"/>
            <a:pathLst>
              <a:path h="1771526" w="2979384">
                <a:moveTo>
                  <a:pt x="0" y="0"/>
                </a:moveTo>
                <a:lnTo>
                  <a:pt x="2979385" y="0"/>
                </a:lnTo>
                <a:lnTo>
                  <a:pt x="2979385" y="1771526"/>
                </a:lnTo>
                <a:lnTo>
                  <a:pt x="0" y="1771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83683" y="4464905"/>
            <a:ext cx="5244288" cy="435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4272" indent="-267136" lvl="1">
              <a:lnSpc>
                <a:spcPts val="3464"/>
              </a:lnSpc>
              <a:buFont typeface="Arial"/>
              <a:buChar char="•"/>
            </a:pPr>
            <a:r>
              <a:rPr lang="en-US" b="true" sz="2474" spc="-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Movement Type Categories Summary (GRN, Issues, Returns)</a:t>
            </a:r>
          </a:p>
          <a:p>
            <a:pPr algn="just" marL="534272" indent="-267136" lvl="1">
              <a:lnSpc>
                <a:spcPts val="3464"/>
              </a:lnSpc>
              <a:buFont typeface="Arial"/>
              <a:buChar char="•"/>
            </a:pPr>
            <a:r>
              <a:rPr lang="en-US" b="true" sz="2474" spc="-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10 Materials Comparison (GRN, Issued, Returned)</a:t>
            </a:r>
          </a:p>
          <a:p>
            <a:pPr algn="just" marL="534272" indent="-267136" lvl="1">
              <a:lnSpc>
                <a:spcPts val="3464"/>
              </a:lnSpc>
              <a:buFont typeface="Arial"/>
              <a:buChar char="•"/>
            </a:pPr>
            <a:r>
              <a:rPr lang="en-US" b="true" sz="2474" spc="-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Detailed Analysis by Selected Movement Types</a:t>
            </a:r>
          </a:p>
          <a:p>
            <a:pPr algn="just" marL="534272" indent="-267136" lvl="1">
              <a:lnSpc>
                <a:spcPts val="3464"/>
              </a:lnSpc>
              <a:buFont typeface="Arial"/>
              <a:buChar char="•"/>
            </a:pPr>
            <a:r>
              <a:rPr lang="en-US" b="true" sz="2474" spc="-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Comparison of Selected Movement Types</a:t>
            </a:r>
          </a:p>
          <a:p>
            <a:pPr algn="just" marL="534272" indent="-267136" lvl="1">
              <a:lnSpc>
                <a:spcPts val="3464"/>
              </a:lnSpc>
              <a:buFont typeface="Arial"/>
              <a:buChar char="•"/>
            </a:pPr>
            <a:r>
              <a:rPr lang="en-US" b="true" sz="2474" spc="-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WBS 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80546" y="5108023"/>
            <a:ext cx="3247440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b="true" sz="2827" spc="-14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MRR Counts by Reason Code and Delay Type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51590" y="6612973"/>
            <a:ext cx="245988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7" indent="-248284" lvl="1">
              <a:lnSpc>
                <a:spcPts val="275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TPN to MRR</a:t>
            </a:r>
          </a:p>
          <a:p>
            <a:pPr algn="l" marL="496567" indent="-248284" lvl="1">
              <a:lnSpc>
                <a:spcPts val="275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MRR to MMX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84609" y="4782819"/>
            <a:ext cx="2881421" cy="1819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b="true" sz="2599" spc="-12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Top 10 Materials by Amount in Local Currency (LC)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06147" y="6508476"/>
            <a:ext cx="2459883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Bar Chart</a:t>
            </a:r>
          </a:p>
          <a:p>
            <a:pPr algn="l" marL="539746" indent="-269873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Pie Chart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2381390" y="1787493"/>
            <a:ext cx="13982421" cy="1576200"/>
          </a:xfrm>
          <a:custGeom>
            <a:avLst/>
            <a:gdLst/>
            <a:ahLst/>
            <a:cxnLst/>
            <a:rect r="r" b="b" t="t" l="l"/>
            <a:pathLst>
              <a:path h="1576200" w="13982421">
                <a:moveTo>
                  <a:pt x="0" y="0"/>
                </a:moveTo>
                <a:lnTo>
                  <a:pt x="13982420" y="0"/>
                </a:lnTo>
                <a:lnTo>
                  <a:pt x="13982420" y="1576200"/>
                </a:lnTo>
                <a:lnTo>
                  <a:pt x="0" y="1576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8118413" y="2140554"/>
            <a:ext cx="2508374" cy="90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b="true" sz="2380">
                <a:solidFill>
                  <a:srgbClr val="FFDF2B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DELAY REASON ANALYSIS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868945" y="2165636"/>
            <a:ext cx="2508374" cy="867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b="true" sz="2280">
                <a:solidFill>
                  <a:srgbClr val="FFDF2B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MB51 MOVEMENT TYPE 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45862" y="2432368"/>
            <a:ext cx="2508374" cy="581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b="true" sz="2280">
                <a:solidFill>
                  <a:srgbClr val="FFDF2B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MATERIAL ANALYSIS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4988213" y="991792"/>
            <a:ext cx="7650124" cy="795700"/>
            <a:chOff x="0" y="0"/>
            <a:chExt cx="10200165" cy="106093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200165" cy="1060934"/>
            </a:xfrm>
            <a:custGeom>
              <a:avLst/>
              <a:gdLst/>
              <a:ahLst/>
              <a:cxnLst/>
              <a:rect r="r" b="b" t="t" l="l"/>
              <a:pathLst>
                <a:path h="1060934" w="10200165">
                  <a:moveTo>
                    <a:pt x="0" y="0"/>
                  </a:moveTo>
                  <a:lnTo>
                    <a:pt x="10200165" y="0"/>
                  </a:lnTo>
                  <a:lnTo>
                    <a:pt x="10200165" y="1060934"/>
                  </a:lnTo>
                  <a:lnTo>
                    <a:pt x="0" y="1060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10200165" cy="10609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Analysis </a:t>
              </a:r>
              <a:r>
                <a:rPr lang="en-US" sz="40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Tabs Description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4730925" y="168941"/>
            <a:ext cx="8826150" cy="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PROCUREMENT &amp; CONTRACTING (Materials Management)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" y="-767748"/>
            <a:ext cx="18287999" cy="1505634"/>
          </a:xfrm>
          <a:custGeom>
            <a:avLst/>
            <a:gdLst/>
            <a:ahLst/>
            <a:cxnLst/>
            <a:rect r="r" b="b" t="t" l="l"/>
            <a:pathLst>
              <a:path h="1505634" w="18287999">
                <a:moveTo>
                  <a:pt x="0" y="0"/>
                </a:moveTo>
                <a:lnTo>
                  <a:pt x="18287999" y="0"/>
                </a:lnTo>
                <a:lnTo>
                  <a:pt x="18287999" y="1505634"/>
                </a:lnTo>
                <a:lnTo>
                  <a:pt x="0" y="1505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20587" y="0"/>
            <a:ext cx="992958" cy="737886"/>
            <a:chOff x="0" y="0"/>
            <a:chExt cx="1323944" cy="9838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3975" cy="983869"/>
            </a:xfrm>
            <a:custGeom>
              <a:avLst/>
              <a:gdLst/>
              <a:ahLst/>
              <a:cxnLst/>
              <a:rect r="r" b="b" t="t" l="l"/>
              <a:pathLst>
                <a:path h="983869" w="1323975">
                  <a:moveTo>
                    <a:pt x="0" y="0"/>
                  </a:moveTo>
                  <a:lnTo>
                    <a:pt x="1323975" y="0"/>
                  </a:lnTo>
                  <a:lnTo>
                    <a:pt x="1323975" y="983869"/>
                  </a:lnTo>
                  <a:lnTo>
                    <a:pt x="0" y="98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2" b="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729380"/>
            <a:ext cx="18745200" cy="628044"/>
            <a:chOff x="0" y="0"/>
            <a:chExt cx="24993600" cy="8373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993600" cy="837438"/>
            </a:xfrm>
            <a:custGeom>
              <a:avLst/>
              <a:gdLst/>
              <a:ahLst/>
              <a:cxnLst/>
              <a:rect r="r" b="b" t="t" l="l"/>
              <a:pathLst>
                <a:path h="837438" w="24993600">
                  <a:moveTo>
                    <a:pt x="0" y="0"/>
                  </a:moveTo>
                  <a:lnTo>
                    <a:pt x="24993600" y="0"/>
                  </a:lnTo>
                  <a:lnTo>
                    <a:pt x="24993600" y="837438"/>
                  </a:lnTo>
                  <a:lnTo>
                    <a:pt x="0" y="837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-469900" y="4656352"/>
            <a:ext cx="71119" cy="71119"/>
            <a:chOff x="0" y="0"/>
            <a:chExt cx="94825" cy="948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6891" y="16891"/>
              <a:ext cx="60960" cy="60960"/>
            </a:xfrm>
            <a:custGeom>
              <a:avLst/>
              <a:gdLst/>
              <a:ahLst/>
              <a:cxnLst/>
              <a:rect r="r" b="b" t="t" l="l"/>
              <a:pathLst>
                <a:path h="60960" w="60960">
                  <a:moveTo>
                    <a:pt x="0" y="0"/>
                  </a:moveTo>
                  <a:lnTo>
                    <a:pt x="60960" y="0"/>
                  </a:lnTo>
                  <a:lnTo>
                    <a:pt x="6096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FFED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742" cy="94869"/>
            </a:xfrm>
            <a:custGeom>
              <a:avLst/>
              <a:gdLst/>
              <a:ahLst/>
              <a:cxnLst/>
              <a:rect r="r" b="b" t="t" l="l"/>
              <a:pathLst>
                <a:path h="94869" w="94742">
                  <a:moveTo>
                    <a:pt x="16891" y="0"/>
                  </a:moveTo>
                  <a:lnTo>
                    <a:pt x="77851" y="0"/>
                  </a:lnTo>
                  <a:cubicBezTo>
                    <a:pt x="87249" y="0"/>
                    <a:pt x="94742" y="7620"/>
                    <a:pt x="94742" y="16891"/>
                  </a:cubicBezTo>
                  <a:lnTo>
                    <a:pt x="94742" y="77851"/>
                  </a:lnTo>
                  <a:cubicBezTo>
                    <a:pt x="94742" y="87249"/>
                    <a:pt x="87122" y="94742"/>
                    <a:pt x="77851" y="94742"/>
                  </a:cubicBezTo>
                  <a:lnTo>
                    <a:pt x="16891" y="94742"/>
                  </a:lnTo>
                  <a:cubicBezTo>
                    <a:pt x="7620" y="94869"/>
                    <a:pt x="0" y="87249"/>
                    <a:pt x="0" y="7785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7851"/>
                  </a:lnTo>
                  <a:lnTo>
                    <a:pt x="16891" y="77851"/>
                  </a:lnTo>
                  <a:lnTo>
                    <a:pt x="16891" y="60960"/>
                  </a:lnTo>
                  <a:lnTo>
                    <a:pt x="77851" y="60960"/>
                  </a:lnTo>
                  <a:lnTo>
                    <a:pt x="77851" y="77851"/>
                  </a:lnTo>
                  <a:lnTo>
                    <a:pt x="60960" y="77851"/>
                  </a:lnTo>
                  <a:lnTo>
                    <a:pt x="60960" y="16891"/>
                  </a:lnTo>
                  <a:lnTo>
                    <a:pt x="77851" y="16891"/>
                  </a:lnTo>
                  <a:lnTo>
                    <a:pt x="7785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002060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588787" y="1671774"/>
            <a:ext cx="16532928" cy="1260636"/>
          </a:xfrm>
          <a:custGeom>
            <a:avLst/>
            <a:gdLst/>
            <a:ahLst/>
            <a:cxnLst/>
            <a:rect r="r" b="b" t="t" l="l"/>
            <a:pathLst>
              <a:path h="1260636" w="16532928">
                <a:moveTo>
                  <a:pt x="0" y="0"/>
                </a:moveTo>
                <a:lnTo>
                  <a:pt x="16532928" y="0"/>
                </a:lnTo>
                <a:lnTo>
                  <a:pt x="16532928" y="1260636"/>
                </a:lnTo>
                <a:lnTo>
                  <a:pt x="0" y="1260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855251" y="4217098"/>
            <a:ext cx="8912334" cy="3921383"/>
            <a:chOff x="0" y="0"/>
            <a:chExt cx="11049000" cy="48615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049000" cy="4861505"/>
            </a:xfrm>
            <a:custGeom>
              <a:avLst/>
              <a:gdLst/>
              <a:ahLst/>
              <a:cxnLst/>
              <a:rect r="r" b="b" t="t" l="l"/>
              <a:pathLst>
                <a:path h="4861505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4861505"/>
                  </a:lnTo>
                  <a:lnTo>
                    <a:pt x="0" y="4861505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199395" y="4331616"/>
            <a:ext cx="8605012" cy="515732"/>
            <a:chOff x="0" y="0"/>
            <a:chExt cx="10668000" cy="6393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68000" cy="639374"/>
            </a:xfrm>
            <a:custGeom>
              <a:avLst/>
              <a:gdLst/>
              <a:ahLst/>
              <a:cxnLst/>
              <a:rect r="r" b="b" t="t" l="l"/>
              <a:pathLst>
                <a:path h="639374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639374"/>
                  </a:lnTo>
                  <a:lnTo>
                    <a:pt x="0" y="6393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10668000" cy="63937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059"/>
                </a:lnSpc>
              </a:pPr>
              <a:r>
                <a:rPr lang="en-US" sz="2549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Key Findings</a:t>
              </a:r>
            </a:p>
          </p:txBody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321373" y="5253581"/>
            <a:ext cx="307322" cy="307322"/>
            <a:chOff x="0" y="0"/>
            <a:chExt cx="381000" cy="3810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500" t="0" r="-2499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820771" y="4946260"/>
            <a:ext cx="8067200" cy="921966"/>
            <a:chOff x="0" y="0"/>
            <a:chExt cx="10001251" cy="1143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001251" cy="1143000"/>
            </a:xfrm>
            <a:custGeom>
              <a:avLst/>
              <a:gdLst/>
              <a:ahLst/>
              <a:cxnLst/>
              <a:rect r="r" b="b" t="t" l="l"/>
              <a:pathLst>
                <a:path h="1143000" w="10001251">
                  <a:moveTo>
                    <a:pt x="0" y="0"/>
                  </a:moveTo>
                  <a:lnTo>
                    <a:pt x="10001251" y="0"/>
                  </a:lnTo>
                  <a:lnTo>
                    <a:pt x="10001251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10001251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34.3% of deliveries exceeded the target processing time of 2 days</a:t>
              </a: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350955" y="6083520"/>
            <a:ext cx="307322" cy="307322"/>
            <a:chOff x="0" y="0"/>
            <a:chExt cx="381000" cy="381000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500" t="0" r="-2499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820769" y="5868225"/>
            <a:ext cx="8067200" cy="921966"/>
            <a:chOff x="0" y="0"/>
            <a:chExt cx="10001251" cy="1143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001251" cy="1143000"/>
            </a:xfrm>
            <a:custGeom>
              <a:avLst/>
              <a:gdLst/>
              <a:ahLst/>
              <a:cxnLst/>
              <a:rect r="r" b="b" t="t" l="l"/>
              <a:pathLst>
                <a:path h="1143000" w="10001251">
                  <a:moveTo>
                    <a:pt x="0" y="0"/>
                  </a:moveTo>
                  <a:lnTo>
                    <a:pt x="10001251" y="0"/>
                  </a:lnTo>
                  <a:lnTo>
                    <a:pt x="10001251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10001251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Processing time peaks during high-volume periods (month-end)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914478" y="847499"/>
            <a:ext cx="4903235" cy="795700"/>
            <a:chOff x="0" y="0"/>
            <a:chExt cx="6537647" cy="106093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537647" cy="1060934"/>
            </a:xfrm>
            <a:custGeom>
              <a:avLst/>
              <a:gdLst/>
              <a:ahLst/>
              <a:cxnLst/>
              <a:rect r="r" b="b" t="t" l="l"/>
              <a:pathLst>
                <a:path h="1060934" w="6537647">
                  <a:moveTo>
                    <a:pt x="0" y="0"/>
                  </a:moveTo>
                  <a:lnTo>
                    <a:pt x="6537647" y="0"/>
                  </a:lnTo>
                  <a:lnTo>
                    <a:pt x="6537647" y="1060934"/>
                  </a:lnTo>
                  <a:lnTo>
                    <a:pt x="0" y="1060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6537647" cy="10609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GRN Processing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413099" y="895305"/>
            <a:ext cx="2264066" cy="700088"/>
            <a:chOff x="0" y="0"/>
            <a:chExt cx="3018755" cy="93345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018755" cy="933451"/>
            </a:xfrm>
            <a:custGeom>
              <a:avLst/>
              <a:gdLst/>
              <a:ahLst/>
              <a:cxnLst/>
              <a:rect r="r" b="b" t="t" l="l"/>
              <a:pathLst>
                <a:path h="933451" w="3018755">
                  <a:moveTo>
                    <a:pt x="0" y="0"/>
                  </a:moveTo>
                  <a:lnTo>
                    <a:pt x="3018755" y="0"/>
                  </a:lnTo>
                  <a:lnTo>
                    <a:pt x="3018755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3018755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Analysis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458242" y="3410348"/>
            <a:ext cx="8032328" cy="5534882"/>
          </a:xfrm>
          <a:custGeom>
            <a:avLst/>
            <a:gdLst/>
            <a:ahLst/>
            <a:cxnLst/>
            <a:rect r="r" b="b" t="t" l="l"/>
            <a:pathLst>
              <a:path h="5534882" w="8032328">
                <a:moveTo>
                  <a:pt x="0" y="0"/>
                </a:moveTo>
                <a:lnTo>
                  <a:pt x="8032328" y="0"/>
                </a:lnTo>
                <a:lnTo>
                  <a:pt x="8032328" y="5534882"/>
                </a:lnTo>
                <a:lnTo>
                  <a:pt x="0" y="55348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2857642">
            <a:off x="7289238" y="7492715"/>
            <a:ext cx="835211" cy="332566"/>
          </a:xfrm>
          <a:custGeom>
            <a:avLst/>
            <a:gdLst/>
            <a:ahLst/>
            <a:cxnLst/>
            <a:rect r="r" b="b" t="t" l="l"/>
            <a:pathLst>
              <a:path h="332566" w="835211">
                <a:moveTo>
                  <a:pt x="0" y="0"/>
                </a:moveTo>
                <a:lnTo>
                  <a:pt x="835212" y="0"/>
                </a:lnTo>
                <a:lnTo>
                  <a:pt x="835212" y="332566"/>
                </a:lnTo>
                <a:lnTo>
                  <a:pt x="0" y="3325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5046613" y="6504180"/>
            <a:ext cx="3157557" cy="1096836"/>
            <a:chOff x="0" y="0"/>
            <a:chExt cx="6791748" cy="235923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791706" cy="2359279"/>
            </a:xfrm>
            <a:custGeom>
              <a:avLst/>
              <a:gdLst/>
              <a:ahLst/>
              <a:cxnLst/>
              <a:rect r="r" b="b" t="t" l="l"/>
              <a:pathLst>
                <a:path h="2359279" w="6791706">
                  <a:moveTo>
                    <a:pt x="0" y="0"/>
                  </a:moveTo>
                  <a:lnTo>
                    <a:pt x="6791706" y="0"/>
                  </a:lnTo>
                  <a:lnTo>
                    <a:pt x="6791706" y="2359279"/>
                  </a:lnTo>
                  <a:lnTo>
                    <a:pt x="0" y="2359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1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553421" y="2387817"/>
            <a:ext cx="3337620" cy="400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8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Avg. GRN Processing Days.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677165" y="2387817"/>
            <a:ext cx="3547170" cy="400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8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Delayed Deliveries (&gt;2 days)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921564" y="2387817"/>
            <a:ext cx="1989981" cy="400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8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Total GRN Entry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53421" y="1863766"/>
            <a:ext cx="3337620" cy="56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  <a:spcBef>
                <a:spcPct val="0"/>
              </a:spcBef>
            </a:pPr>
            <a:r>
              <a:rPr lang="en-US" b="true" sz="3299">
                <a:solidFill>
                  <a:srgbClr val="FFED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1.28 Days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781940" y="1863766"/>
            <a:ext cx="3337620" cy="56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  <a:spcBef>
                <a:spcPct val="0"/>
              </a:spcBef>
            </a:pPr>
            <a:r>
              <a:rPr lang="en-US" b="true" sz="3299">
                <a:solidFill>
                  <a:srgbClr val="FFED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167680" y="1863766"/>
            <a:ext cx="3337620" cy="56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  <a:spcBef>
                <a:spcPct val="0"/>
              </a:spcBef>
            </a:pPr>
            <a:r>
              <a:rPr lang="en-US" b="true" sz="3299">
                <a:solidFill>
                  <a:srgbClr val="FFED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730925" y="168941"/>
            <a:ext cx="8826150" cy="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PROCUREMENT &amp; CONTRACTING (Materials Management)</a:t>
            </a:r>
          </a:p>
        </p:txBody>
      </p: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9350955" y="7139196"/>
            <a:ext cx="256339" cy="256339"/>
            <a:chOff x="0" y="0"/>
            <a:chExt cx="381000" cy="381000"/>
          </a:xfrm>
        </p:grpSpPr>
        <p:sp>
          <p:nvSpPr>
            <p:cNvPr name="Freeform 44" id="44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2500" t="0" r="-2499" b="0"/>
              </a:stretch>
            </a:blip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9841529" y="6735967"/>
            <a:ext cx="6728907" cy="1046349"/>
            <a:chOff x="0" y="0"/>
            <a:chExt cx="10001251" cy="15552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0001251" cy="1555200"/>
            </a:xfrm>
            <a:custGeom>
              <a:avLst/>
              <a:gdLst/>
              <a:ahLst/>
              <a:cxnLst/>
              <a:rect r="r" b="b" t="t" l="l"/>
              <a:pathLst>
                <a:path h="1555200" w="10001251">
                  <a:moveTo>
                    <a:pt x="0" y="0"/>
                  </a:moveTo>
                  <a:lnTo>
                    <a:pt x="10001251" y="0"/>
                  </a:lnTo>
                  <a:lnTo>
                    <a:pt x="10001251" y="1555200"/>
                  </a:lnTo>
                  <a:lnTo>
                    <a:pt x="0" y="155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0"/>
              <a:ext cx="10001251" cy="1555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059"/>
                </a:lnSpc>
              </a:pPr>
              <a:r>
                <a:rPr lang="en-US" sz="2549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Reason capturing for the delay at GRN.</a:t>
              </a: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7144420" y="9871952"/>
            <a:ext cx="445636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0"/>
              </a:lnSpc>
              <a:spcBef>
                <a:spcPct val="0"/>
              </a:spcBef>
            </a:pPr>
            <a:r>
              <a:rPr lang="en-US" sz="205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Dataset used : GRN Completion data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" y="-767748"/>
            <a:ext cx="18287999" cy="1505634"/>
          </a:xfrm>
          <a:custGeom>
            <a:avLst/>
            <a:gdLst/>
            <a:ahLst/>
            <a:cxnLst/>
            <a:rect r="r" b="b" t="t" l="l"/>
            <a:pathLst>
              <a:path h="1505634" w="18287999">
                <a:moveTo>
                  <a:pt x="0" y="0"/>
                </a:moveTo>
                <a:lnTo>
                  <a:pt x="18287999" y="0"/>
                </a:lnTo>
                <a:lnTo>
                  <a:pt x="18287999" y="1505634"/>
                </a:lnTo>
                <a:lnTo>
                  <a:pt x="0" y="1505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20587" y="0"/>
            <a:ext cx="992958" cy="737886"/>
            <a:chOff x="0" y="0"/>
            <a:chExt cx="1323944" cy="9838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3975" cy="983869"/>
            </a:xfrm>
            <a:custGeom>
              <a:avLst/>
              <a:gdLst/>
              <a:ahLst/>
              <a:cxnLst/>
              <a:rect r="r" b="b" t="t" l="l"/>
              <a:pathLst>
                <a:path h="983869" w="1323975">
                  <a:moveTo>
                    <a:pt x="0" y="0"/>
                  </a:moveTo>
                  <a:lnTo>
                    <a:pt x="1323975" y="0"/>
                  </a:lnTo>
                  <a:lnTo>
                    <a:pt x="1323975" y="983869"/>
                  </a:lnTo>
                  <a:lnTo>
                    <a:pt x="0" y="98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2" b="2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590804" y="1901254"/>
            <a:ext cx="7410450" cy="4643257"/>
            <a:chOff x="0" y="0"/>
            <a:chExt cx="9880600" cy="61910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80600" cy="6190996"/>
            </a:xfrm>
            <a:custGeom>
              <a:avLst/>
              <a:gdLst/>
              <a:ahLst/>
              <a:cxnLst/>
              <a:rect r="r" b="b" t="t" l="l"/>
              <a:pathLst>
                <a:path h="6190996" w="9880600">
                  <a:moveTo>
                    <a:pt x="0" y="0"/>
                  </a:moveTo>
                  <a:lnTo>
                    <a:pt x="9880600" y="0"/>
                  </a:lnTo>
                  <a:lnTo>
                    <a:pt x="9880600" y="6190996"/>
                  </a:lnTo>
                  <a:lnTo>
                    <a:pt x="0" y="6190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458932" y="1901254"/>
            <a:ext cx="9426023" cy="4643257"/>
            <a:chOff x="0" y="0"/>
            <a:chExt cx="14067281" cy="69295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067282" cy="6929501"/>
            </a:xfrm>
            <a:custGeom>
              <a:avLst/>
              <a:gdLst/>
              <a:ahLst/>
              <a:cxnLst/>
              <a:rect r="r" b="b" t="t" l="l"/>
              <a:pathLst>
                <a:path h="6929501" w="14067282">
                  <a:moveTo>
                    <a:pt x="0" y="0"/>
                  </a:moveTo>
                  <a:lnTo>
                    <a:pt x="14067282" y="0"/>
                  </a:lnTo>
                  <a:lnTo>
                    <a:pt x="14067282" y="6929501"/>
                  </a:lnTo>
                  <a:lnTo>
                    <a:pt x="0" y="6929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618" t="0" r="-4618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9729380"/>
            <a:ext cx="18745200" cy="628044"/>
            <a:chOff x="0" y="0"/>
            <a:chExt cx="24993600" cy="8373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993600" cy="837438"/>
            </a:xfrm>
            <a:custGeom>
              <a:avLst/>
              <a:gdLst/>
              <a:ahLst/>
              <a:cxnLst/>
              <a:rect r="r" b="b" t="t" l="l"/>
              <a:pathLst>
                <a:path h="837438" w="24993600">
                  <a:moveTo>
                    <a:pt x="0" y="0"/>
                  </a:moveTo>
                  <a:lnTo>
                    <a:pt x="24993600" y="0"/>
                  </a:lnTo>
                  <a:lnTo>
                    <a:pt x="24993600" y="837438"/>
                  </a:lnTo>
                  <a:lnTo>
                    <a:pt x="0" y="837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828677" y="6901076"/>
            <a:ext cx="16630650" cy="471488"/>
            <a:chOff x="0" y="0"/>
            <a:chExt cx="22174200" cy="6286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174200" cy="628651"/>
            </a:xfrm>
            <a:custGeom>
              <a:avLst/>
              <a:gdLst/>
              <a:ahLst/>
              <a:cxnLst/>
              <a:rect r="r" b="b" t="t" l="l"/>
              <a:pathLst>
                <a:path h="628651" w="22174200">
                  <a:moveTo>
                    <a:pt x="0" y="0"/>
                  </a:moveTo>
                  <a:lnTo>
                    <a:pt x="22174200" y="0"/>
                  </a:lnTo>
                  <a:lnTo>
                    <a:pt x="22174200" y="628651"/>
                  </a:lnTo>
                  <a:lnTo>
                    <a:pt x="0" y="6286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22174200" cy="61912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971"/>
                </a:lnSpc>
              </a:pPr>
              <a:r>
                <a:rPr lang="en-US" sz="2476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Key Insights from UOM Analysis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80473" y="7489245"/>
            <a:ext cx="17837831" cy="2240134"/>
            <a:chOff x="0" y="0"/>
            <a:chExt cx="23783775" cy="29868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783775" cy="2986846"/>
            </a:xfrm>
            <a:custGeom>
              <a:avLst/>
              <a:gdLst/>
              <a:ahLst/>
              <a:cxnLst/>
              <a:rect r="r" b="b" t="t" l="l"/>
              <a:pathLst>
                <a:path h="2986846" w="23783775">
                  <a:moveTo>
                    <a:pt x="0" y="0"/>
                  </a:moveTo>
                  <a:lnTo>
                    <a:pt x="23783775" y="0"/>
                  </a:lnTo>
                  <a:lnTo>
                    <a:pt x="23783775" y="2986846"/>
                  </a:lnTo>
                  <a:lnTo>
                    <a:pt x="0" y="2986846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64397" y="7801188"/>
            <a:ext cx="285750" cy="285750"/>
            <a:chOff x="0" y="0"/>
            <a:chExt cx="381000" cy="3810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500" t="0" r="-250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28741" y="7658314"/>
            <a:ext cx="7772400" cy="857250"/>
            <a:chOff x="0" y="0"/>
            <a:chExt cx="10363200" cy="1143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3632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0363200">
                  <a:moveTo>
                    <a:pt x="0" y="0"/>
                  </a:moveTo>
                  <a:lnTo>
                    <a:pt x="10363200" y="0"/>
                  </a:lnTo>
                  <a:lnTo>
                    <a:pt x="1036320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10363200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</a:t>
              </a:r>
              <a:r>
                <a:rPr lang="en-US" sz="225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(Meter) units have the highest average processing time at 1.4 days</a:t>
              </a: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864397" y="8714839"/>
            <a:ext cx="285750" cy="285750"/>
            <a:chOff x="0" y="0"/>
            <a:chExt cx="381000" cy="381000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500" t="0" r="-250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28741" y="8571964"/>
            <a:ext cx="7772400" cy="857250"/>
            <a:chOff x="0" y="0"/>
            <a:chExt cx="10363200" cy="1143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3632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0363200">
                  <a:moveTo>
                    <a:pt x="0" y="0"/>
                  </a:moveTo>
                  <a:lnTo>
                    <a:pt x="10363200" y="0"/>
                  </a:lnTo>
                  <a:lnTo>
                    <a:pt x="1036320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10363200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KG (Kilogram) units show the most consistent processing times</a:t>
              </a: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204725" y="7801188"/>
            <a:ext cx="321468" cy="285750"/>
            <a:chOff x="0" y="0"/>
            <a:chExt cx="428624" cy="3810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428625" cy="381000"/>
            </a:xfrm>
            <a:custGeom>
              <a:avLst/>
              <a:gdLst/>
              <a:ahLst/>
              <a:cxnLst/>
              <a:rect r="r" b="b" t="t" l="l"/>
              <a:pathLst>
                <a:path h="381000" w="428625">
                  <a:moveTo>
                    <a:pt x="0" y="0"/>
                  </a:moveTo>
                  <a:lnTo>
                    <a:pt x="428625" y="0"/>
                  </a:lnTo>
                  <a:lnTo>
                    <a:pt x="428625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111" t="0" r="-111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686927" y="7658314"/>
            <a:ext cx="7772400" cy="857250"/>
            <a:chOff x="0" y="0"/>
            <a:chExt cx="10363200" cy="1143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3632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0363200">
                  <a:moveTo>
                    <a:pt x="0" y="0"/>
                  </a:moveTo>
                  <a:lnTo>
                    <a:pt x="10363200" y="0"/>
                  </a:lnTo>
                  <a:lnTo>
                    <a:pt x="1036320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10363200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EA (Each</a:t>
              </a:r>
              <a:r>
                <a:rPr lang="en-US" sz="225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) represents the highest total quantity by value</a:t>
              </a:r>
            </a:p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indicating higher demand</a:t>
              </a:r>
            </a:p>
          </p:txBody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9204725" y="8695789"/>
            <a:ext cx="321468" cy="285750"/>
            <a:chOff x="0" y="0"/>
            <a:chExt cx="428624" cy="381000"/>
          </a:xfrm>
        </p:grpSpPr>
        <p:sp>
          <p:nvSpPr>
            <p:cNvPr name="Freeform 32" id="32" descr="preencoded.png"/>
            <p:cNvSpPr/>
            <p:nvPr/>
          </p:nvSpPr>
          <p:spPr>
            <a:xfrm flipH="false" flipV="false" rot="0">
              <a:off x="0" y="0"/>
              <a:ext cx="428625" cy="381000"/>
            </a:xfrm>
            <a:custGeom>
              <a:avLst/>
              <a:gdLst/>
              <a:ahLst/>
              <a:cxnLst/>
              <a:rect r="r" b="b" t="t" l="l"/>
              <a:pathLst>
                <a:path h="381000" w="428625">
                  <a:moveTo>
                    <a:pt x="0" y="0"/>
                  </a:moveTo>
                  <a:lnTo>
                    <a:pt x="428625" y="0"/>
                  </a:lnTo>
                  <a:lnTo>
                    <a:pt x="428625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111" t="0" r="-111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9686927" y="8571964"/>
            <a:ext cx="7772400" cy="857250"/>
            <a:chOff x="0" y="0"/>
            <a:chExt cx="10363200" cy="1143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3632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0363200">
                  <a:moveTo>
                    <a:pt x="0" y="0"/>
                  </a:moveTo>
                  <a:lnTo>
                    <a:pt x="10363200" y="0"/>
                  </a:lnTo>
                  <a:lnTo>
                    <a:pt x="1036320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0"/>
              <a:ext cx="10363200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EA (Each)</a:t>
              </a:r>
              <a:r>
                <a:rPr lang="en-US" sz="225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units show high quantity UOMs with low delays indicate efficiency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364149" y="848741"/>
            <a:ext cx="1559960" cy="700088"/>
            <a:chOff x="0" y="0"/>
            <a:chExt cx="2079947" cy="93345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079947" cy="933451"/>
            </a:xfrm>
            <a:custGeom>
              <a:avLst/>
              <a:gdLst/>
              <a:ahLst/>
              <a:cxnLst/>
              <a:rect r="r" b="b" t="t" l="l"/>
              <a:pathLst>
                <a:path h="933451" w="2079947">
                  <a:moveTo>
                    <a:pt x="0" y="0"/>
                  </a:moveTo>
                  <a:lnTo>
                    <a:pt x="2079947" y="0"/>
                  </a:lnTo>
                  <a:lnTo>
                    <a:pt x="2079947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0"/>
              <a:ext cx="2079947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UOM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781235" y="848741"/>
            <a:ext cx="2264066" cy="700088"/>
            <a:chOff x="0" y="0"/>
            <a:chExt cx="3018755" cy="93345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018755" cy="933451"/>
            </a:xfrm>
            <a:custGeom>
              <a:avLst/>
              <a:gdLst/>
              <a:ahLst/>
              <a:cxnLst/>
              <a:rect r="r" b="b" t="t" l="l"/>
              <a:pathLst>
                <a:path h="933451" w="3018755">
                  <a:moveTo>
                    <a:pt x="0" y="0"/>
                  </a:moveTo>
                  <a:lnTo>
                    <a:pt x="3018755" y="0"/>
                  </a:lnTo>
                  <a:lnTo>
                    <a:pt x="3018755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0"/>
              <a:ext cx="3018755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Analysis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4775334" y="1901254"/>
            <a:ext cx="2775298" cy="360607"/>
            <a:chOff x="0" y="0"/>
            <a:chExt cx="730943" cy="9497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30943" cy="94975"/>
            </a:xfrm>
            <a:custGeom>
              <a:avLst/>
              <a:gdLst/>
              <a:ahLst/>
              <a:cxnLst/>
              <a:rect r="r" b="b" t="t" l="l"/>
              <a:pathLst>
                <a:path h="94975" w="730943">
                  <a:moveTo>
                    <a:pt x="0" y="0"/>
                  </a:moveTo>
                  <a:lnTo>
                    <a:pt x="730943" y="0"/>
                  </a:lnTo>
                  <a:lnTo>
                    <a:pt x="730943" y="94975"/>
                  </a:lnTo>
                  <a:lnTo>
                    <a:pt x="0" y="949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0"/>
              <a:ext cx="730943" cy="9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5807506" y="9796055"/>
            <a:ext cx="6583766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Dataset used : GRN Completion data and Delivery Data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730925" y="168941"/>
            <a:ext cx="8826150" cy="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PROCUREMENT &amp; CONTRACTING (Materials Management)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082781" y="1957732"/>
            <a:ext cx="216040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1"/>
              </a:lnSpc>
              <a:spcBef>
                <a:spcPct val="0"/>
              </a:spcBef>
            </a:pPr>
            <a:r>
              <a:rPr lang="en-US" b="true" sz="165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GRN_Count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" y="-767748"/>
            <a:ext cx="18287999" cy="1505634"/>
          </a:xfrm>
          <a:custGeom>
            <a:avLst/>
            <a:gdLst/>
            <a:ahLst/>
            <a:cxnLst/>
            <a:rect r="r" b="b" t="t" l="l"/>
            <a:pathLst>
              <a:path h="1505634" w="18287999">
                <a:moveTo>
                  <a:pt x="0" y="0"/>
                </a:moveTo>
                <a:lnTo>
                  <a:pt x="18287999" y="0"/>
                </a:lnTo>
                <a:lnTo>
                  <a:pt x="18287999" y="1505634"/>
                </a:lnTo>
                <a:lnTo>
                  <a:pt x="0" y="1505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20587" y="0"/>
            <a:ext cx="992958" cy="737886"/>
            <a:chOff x="0" y="0"/>
            <a:chExt cx="1323944" cy="9838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3975" cy="983869"/>
            </a:xfrm>
            <a:custGeom>
              <a:avLst/>
              <a:gdLst/>
              <a:ahLst/>
              <a:cxnLst/>
              <a:rect r="r" b="b" t="t" l="l"/>
              <a:pathLst>
                <a:path h="983869" w="1323975">
                  <a:moveTo>
                    <a:pt x="0" y="0"/>
                  </a:moveTo>
                  <a:lnTo>
                    <a:pt x="1323975" y="0"/>
                  </a:lnTo>
                  <a:lnTo>
                    <a:pt x="1323975" y="983869"/>
                  </a:lnTo>
                  <a:lnTo>
                    <a:pt x="0" y="98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2" b="2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109534" y="2223171"/>
            <a:ext cx="14068931" cy="5696006"/>
            <a:chOff x="0" y="0"/>
            <a:chExt cx="18758575" cy="75946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758536" cy="7594727"/>
            </a:xfrm>
            <a:custGeom>
              <a:avLst/>
              <a:gdLst/>
              <a:ahLst/>
              <a:cxnLst/>
              <a:rect r="r" b="b" t="t" l="l"/>
              <a:pathLst>
                <a:path h="7594727" w="18758536">
                  <a:moveTo>
                    <a:pt x="0" y="0"/>
                  </a:moveTo>
                  <a:lnTo>
                    <a:pt x="18758536" y="0"/>
                  </a:lnTo>
                  <a:lnTo>
                    <a:pt x="18758536" y="7594727"/>
                  </a:lnTo>
                  <a:lnTo>
                    <a:pt x="0" y="7594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7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90108" y="7938227"/>
            <a:ext cx="17678399" cy="1815882"/>
            <a:chOff x="0" y="0"/>
            <a:chExt cx="23571199" cy="24211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571198" cy="2421176"/>
            </a:xfrm>
            <a:custGeom>
              <a:avLst/>
              <a:gdLst/>
              <a:ahLst/>
              <a:cxnLst/>
              <a:rect r="r" b="b" t="t" l="l"/>
              <a:pathLst>
                <a:path h="2421176" w="23571198">
                  <a:moveTo>
                    <a:pt x="0" y="0"/>
                  </a:moveTo>
                  <a:lnTo>
                    <a:pt x="23571198" y="0"/>
                  </a:lnTo>
                  <a:lnTo>
                    <a:pt x="23571198" y="2421176"/>
                  </a:lnTo>
                  <a:lnTo>
                    <a:pt x="0" y="24211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23571199" cy="242117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271462" indent="-135731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High Efficiency in Area GC: Area GC processes 114EA and 17MT with just 1-day GRN time , showing top efficiency</a:t>
              </a:r>
            </a:p>
            <a:p>
              <a:pPr algn="l" marL="271462" indent="-135731" lvl="1">
                <a:lnSpc>
                  <a:spcPts val="4117"/>
                </a:lnSpc>
                <a:buFont typeface="Arial"/>
                <a:buChar char="•"/>
              </a:pPr>
              <a:r>
                <a:rPr lang="en-US" sz="225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Potential Delay in Area BC: Area BC shows a higher GRN processing time (4 days) for UOM EA, unlike other areas — this may signal a process inefficiency or delay in that unit.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729380"/>
            <a:ext cx="18745200" cy="628044"/>
            <a:chOff x="0" y="0"/>
            <a:chExt cx="24993600" cy="8373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993600" cy="837438"/>
            </a:xfrm>
            <a:custGeom>
              <a:avLst/>
              <a:gdLst/>
              <a:ahLst/>
              <a:cxnLst/>
              <a:rect r="r" b="b" t="t" l="l"/>
              <a:pathLst>
                <a:path h="837438" w="24993600">
                  <a:moveTo>
                    <a:pt x="0" y="0"/>
                  </a:moveTo>
                  <a:lnTo>
                    <a:pt x="24993600" y="0"/>
                  </a:lnTo>
                  <a:lnTo>
                    <a:pt x="24993600" y="837438"/>
                  </a:lnTo>
                  <a:lnTo>
                    <a:pt x="0" y="837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2191638" y="1524139"/>
            <a:ext cx="13878802" cy="631595"/>
            <a:chOff x="0" y="0"/>
            <a:chExt cx="21484525" cy="977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6891" y="16891"/>
              <a:ext cx="21450681" cy="943864"/>
            </a:xfrm>
            <a:custGeom>
              <a:avLst/>
              <a:gdLst/>
              <a:ahLst/>
              <a:cxnLst/>
              <a:rect r="r" b="b" t="t" l="l"/>
              <a:pathLst>
                <a:path h="943864" w="21450681">
                  <a:moveTo>
                    <a:pt x="0" y="0"/>
                  </a:moveTo>
                  <a:lnTo>
                    <a:pt x="21450681" y="0"/>
                  </a:lnTo>
                  <a:lnTo>
                    <a:pt x="21450681" y="943864"/>
                  </a:lnTo>
                  <a:lnTo>
                    <a:pt x="0" y="943864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484462" cy="977773"/>
            </a:xfrm>
            <a:custGeom>
              <a:avLst/>
              <a:gdLst/>
              <a:ahLst/>
              <a:cxnLst/>
              <a:rect r="r" b="b" t="t" l="l"/>
              <a:pathLst>
                <a:path h="977773" w="21484462">
                  <a:moveTo>
                    <a:pt x="16891" y="0"/>
                  </a:moveTo>
                  <a:lnTo>
                    <a:pt x="21467572" y="0"/>
                  </a:lnTo>
                  <a:cubicBezTo>
                    <a:pt x="21476970" y="0"/>
                    <a:pt x="21484462" y="7620"/>
                    <a:pt x="21484462" y="16891"/>
                  </a:cubicBezTo>
                  <a:lnTo>
                    <a:pt x="21484462" y="960755"/>
                  </a:lnTo>
                  <a:cubicBezTo>
                    <a:pt x="21484462" y="970153"/>
                    <a:pt x="21476843" y="977646"/>
                    <a:pt x="21467572" y="977646"/>
                  </a:cubicBezTo>
                  <a:lnTo>
                    <a:pt x="16891" y="977646"/>
                  </a:lnTo>
                  <a:cubicBezTo>
                    <a:pt x="7620" y="977773"/>
                    <a:pt x="0" y="970153"/>
                    <a:pt x="0" y="960755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960755"/>
                  </a:lnTo>
                  <a:lnTo>
                    <a:pt x="16891" y="960755"/>
                  </a:lnTo>
                  <a:lnTo>
                    <a:pt x="16891" y="943864"/>
                  </a:lnTo>
                  <a:lnTo>
                    <a:pt x="21467572" y="943864"/>
                  </a:lnTo>
                  <a:lnTo>
                    <a:pt x="21467572" y="960755"/>
                  </a:lnTo>
                  <a:lnTo>
                    <a:pt x="21450681" y="960755"/>
                  </a:lnTo>
                  <a:lnTo>
                    <a:pt x="21450681" y="16891"/>
                  </a:lnTo>
                  <a:lnTo>
                    <a:pt x="21467572" y="16891"/>
                  </a:lnTo>
                  <a:lnTo>
                    <a:pt x="21467572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ED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1484525" cy="1034865"/>
            </a:xfrm>
            <a:prstGeom prst="rect">
              <a:avLst/>
            </a:prstGeom>
          </p:spPr>
          <p:txBody>
            <a:bodyPr anchor="t" rtlCol="false" tIns="43755" lIns="43755" bIns="43755" rIns="43755"/>
            <a:lstStyle/>
            <a:p>
              <a:pPr algn="ctr">
                <a:lnSpc>
                  <a:spcPts val="3100"/>
                </a:lnSpc>
              </a:pPr>
              <a:r>
                <a:rPr lang="en-US" sz="2583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UOM-wise Average GRN Processing Days and Total Quantity Issued per AREA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364149" y="848741"/>
            <a:ext cx="1559960" cy="700088"/>
            <a:chOff x="0" y="0"/>
            <a:chExt cx="2079947" cy="93345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79947" cy="933451"/>
            </a:xfrm>
            <a:custGeom>
              <a:avLst/>
              <a:gdLst/>
              <a:ahLst/>
              <a:cxnLst/>
              <a:rect r="r" b="b" t="t" l="l"/>
              <a:pathLst>
                <a:path h="933451" w="2079947">
                  <a:moveTo>
                    <a:pt x="0" y="0"/>
                  </a:moveTo>
                  <a:lnTo>
                    <a:pt x="2079947" y="0"/>
                  </a:lnTo>
                  <a:lnTo>
                    <a:pt x="2079947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2079947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UOM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781235" y="848741"/>
            <a:ext cx="2264066" cy="700088"/>
            <a:chOff x="0" y="0"/>
            <a:chExt cx="3018755" cy="93345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018755" cy="933451"/>
            </a:xfrm>
            <a:custGeom>
              <a:avLst/>
              <a:gdLst/>
              <a:ahLst/>
              <a:cxnLst/>
              <a:rect r="r" b="b" t="t" l="l"/>
              <a:pathLst>
                <a:path h="933451" w="3018755">
                  <a:moveTo>
                    <a:pt x="0" y="0"/>
                  </a:moveTo>
                  <a:lnTo>
                    <a:pt x="3018755" y="0"/>
                  </a:lnTo>
                  <a:lnTo>
                    <a:pt x="3018755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3018755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Analysis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730925" y="168941"/>
            <a:ext cx="8826150" cy="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PROCUREMENT &amp; CONTRACTING (Materials Management)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" y="-767748"/>
            <a:ext cx="18287999" cy="1505634"/>
          </a:xfrm>
          <a:custGeom>
            <a:avLst/>
            <a:gdLst/>
            <a:ahLst/>
            <a:cxnLst/>
            <a:rect r="r" b="b" t="t" l="l"/>
            <a:pathLst>
              <a:path h="1505634" w="18287999">
                <a:moveTo>
                  <a:pt x="0" y="0"/>
                </a:moveTo>
                <a:lnTo>
                  <a:pt x="18287999" y="0"/>
                </a:lnTo>
                <a:lnTo>
                  <a:pt x="18287999" y="1505634"/>
                </a:lnTo>
                <a:lnTo>
                  <a:pt x="0" y="1505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20587" y="0"/>
            <a:ext cx="992958" cy="737886"/>
            <a:chOff x="0" y="0"/>
            <a:chExt cx="1323944" cy="9838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3975" cy="983869"/>
            </a:xfrm>
            <a:custGeom>
              <a:avLst/>
              <a:gdLst/>
              <a:ahLst/>
              <a:cxnLst/>
              <a:rect r="r" b="b" t="t" l="l"/>
              <a:pathLst>
                <a:path h="983869" w="1323975">
                  <a:moveTo>
                    <a:pt x="0" y="0"/>
                  </a:moveTo>
                  <a:lnTo>
                    <a:pt x="1323975" y="0"/>
                  </a:lnTo>
                  <a:lnTo>
                    <a:pt x="1323975" y="983869"/>
                  </a:lnTo>
                  <a:lnTo>
                    <a:pt x="0" y="98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2" b="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329709" y="6584763"/>
            <a:ext cx="8286750" cy="5000626"/>
            <a:chOff x="0" y="0"/>
            <a:chExt cx="11049000" cy="66675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49000" cy="6667500"/>
            </a:xfrm>
            <a:custGeom>
              <a:avLst/>
              <a:gdLst/>
              <a:ahLst/>
              <a:cxnLst/>
              <a:rect r="r" b="b" t="t" l="l"/>
              <a:pathLst>
                <a:path h="66675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6667500"/>
                  </a:lnTo>
                  <a:lnTo>
                    <a:pt x="0" y="6667500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9729380"/>
            <a:ext cx="18745200" cy="628044"/>
            <a:chOff x="0" y="0"/>
            <a:chExt cx="24993600" cy="8373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993600" cy="837438"/>
            </a:xfrm>
            <a:custGeom>
              <a:avLst/>
              <a:gdLst/>
              <a:ahLst/>
              <a:cxnLst/>
              <a:rect r="r" b="b" t="t" l="l"/>
              <a:pathLst>
                <a:path h="837438" w="24993600">
                  <a:moveTo>
                    <a:pt x="0" y="0"/>
                  </a:moveTo>
                  <a:lnTo>
                    <a:pt x="24993600" y="0"/>
                  </a:lnTo>
                  <a:lnTo>
                    <a:pt x="24993600" y="837438"/>
                  </a:lnTo>
                  <a:lnTo>
                    <a:pt x="0" y="837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80720" y="5407826"/>
            <a:ext cx="9201289" cy="3976773"/>
          </a:xfrm>
          <a:custGeom>
            <a:avLst/>
            <a:gdLst/>
            <a:ahLst/>
            <a:cxnLst/>
            <a:rect r="r" b="b" t="t" l="l"/>
            <a:pathLst>
              <a:path h="3976773" w="9201289">
                <a:moveTo>
                  <a:pt x="0" y="0"/>
                </a:moveTo>
                <a:lnTo>
                  <a:pt x="9201289" y="0"/>
                </a:lnTo>
                <a:lnTo>
                  <a:pt x="9201289" y="3976773"/>
                </a:lnTo>
                <a:lnTo>
                  <a:pt x="0" y="39767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558" r="-14472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329709" y="1644276"/>
            <a:ext cx="7866851" cy="4788087"/>
            <a:chOff x="0" y="0"/>
            <a:chExt cx="10489135" cy="63841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89135" cy="6384115"/>
            </a:xfrm>
            <a:custGeom>
              <a:avLst/>
              <a:gdLst/>
              <a:ahLst/>
              <a:cxnLst/>
              <a:rect r="r" b="b" t="t" l="l"/>
              <a:pathLst>
                <a:path h="6384115" w="10489135">
                  <a:moveTo>
                    <a:pt x="0" y="0"/>
                  </a:moveTo>
                  <a:lnTo>
                    <a:pt x="10489135" y="0"/>
                  </a:lnTo>
                  <a:lnTo>
                    <a:pt x="10489135" y="6384115"/>
                  </a:lnTo>
                  <a:lnTo>
                    <a:pt x="0" y="6384115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544021" y="1644276"/>
            <a:ext cx="8001000" cy="487549"/>
            <a:chOff x="0" y="0"/>
            <a:chExt cx="10668000" cy="6500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68000" cy="650065"/>
            </a:xfrm>
            <a:custGeom>
              <a:avLst/>
              <a:gdLst/>
              <a:ahLst/>
              <a:cxnLst/>
              <a:rect r="r" b="b" t="t" l="l"/>
              <a:pathLst>
                <a:path h="650065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650065"/>
                  </a:lnTo>
                  <a:lnTo>
                    <a:pt x="0" y="650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10668000" cy="6500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Top Vendors by Total Value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544021" y="2084201"/>
            <a:ext cx="1689776" cy="714376"/>
            <a:chOff x="0" y="0"/>
            <a:chExt cx="2253035" cy="9525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53035" cy="952501"/>
            </a:xfrm>
            <a:custGeom>
              <a:avLst/>
              <a:gdLst/>
              <a:ahLst/>
              <a:cxnLst/>
              <a:rect r="r" b="b" t="t" l="l"/>
              <a:pathLst>
                <a:path h="952501" w="2253035">
                  <a:moveTo>
                    <a:pt x="0" y="0"/>
                  </a:moveTo>
                  <a:lnTo>
                    <a:pt x="2253035" y="0"/>
                  </a:lnTo>
                  <a:lnTo>
                    <a:pt x="2253035" y="952501"/>
                  </a:lnTo>
                  <a:lnTo>
                    <a:pt x="0" y="952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2253035" cy="952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Vendor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767778" y="2084201"/>
            <a:ext cx="1998854" cy="714376"/>
            <a:chOff x="0" y="0"/>
            <a:chExt cx="2665139" cy="9525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65139" cy="952501"/>
            </a:xfrm>
            <a:custGeom>
              <a:avLst/>
              <a:gdLst/>
              <a:ahLst/>
              <a:cxnLst/>
              <a:rect r="r" b="b" t="t" l="l"/>
              <a:pathLst>
                <a:path h="952501" w="2665139">
                  <a:moveTo>
                    <a:pt x="0" y="0"/>
                  </a:moveTo>
                  <a:lnTo>
                    <a:pt x="2665139" y="0"/>
                  </a:lnTo>
                  <a:lnTo>
                    <a:pt x="2665139" y="952501"/>
                  </a:lnTo>
                  <a:lnTo>
                    <a:pt x="0" y="952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2665139" cy="952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GRN Count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959773" y="2084201"/>
            <a:ext cx="2449022" cy="714376"/>
            <a:chOff x="0" y="0"/>
            <a:chExt cx="3265363" cy="95250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265363" cy="952501"/>
            </a:xfrm>
            <a:custGeom>
              <a:avLst/>
              <a:gdLst/>
              <a:ahLst/>
              <a:cxnLst/>
              <a:rect r="r" b="b" t="t" l="l"/>
              <a:pathLst>
                <a:path h="952501" w="3265363">
                  <a:moveTo>
                    <a:pt x="0" y="0"/>
                  </a:moveTo>
                  <a:lnTo>
                    <a:pt x="3265363" y="0"/>
                  </a:lnTo>
                  <a:lnTo>
                    <a:pt x="3265363" y="952501"/>
                  </a:lnTo>
                  <a:lnTo>
                    <a:pt x="0" y="952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3265363" cy="952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Total Value (₹)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544021" y="2798575"/>
            <a:ext cx="1689776" cy="671512"/>
            <a:chOff x="0" y="0"/>
            <a:chExt cx="2253035" cy="89534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253035" cy="895349"/>
            </a:xfrm>
            <a:custGeom>
              <a:avLst/>
              <a:gdLst/>
              <a:ahLst/>
              <a:cxnLst/>
              <a:rect r="r" b="b" t="t" l="l"/>
              <a:pathLst>
                <a:path h="895349" w="2253035">
                  <a:moveTo>
                    <a:pt x="0" y="0"/>
                  </a:moveTo>
                  <a:lnTo>
                    <a:pt x="2253035" y="0"/>
                  </a:lnTo>
                  <a:lnTo>
                    <a:pt x="2253035" y="895349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253035" cy="90487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340"/>
                </a:lnSpc>
              </a:pPr>
              <a:r>
                <a:rPr lang="en-US" sz="19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JAI CORP LTD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298722" y="2798575"/>
            <a:ext cx="1998854" cy="671512"/>
            <a:chOff x="0" y="0"/>
            <a:chExt cx="2665139" cy="89534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665139" cy="895349"/>
            </a:xfrm>
            <a:custGeom>
              <a:avLst/>
              <a:gdLst/>
              <a:ahLst/>
              <a:cxnLst/>
              <a:rect r="r" b="b" t="t" l="l"/>
              <a:pathLst>
                <a:path h="895349" w="2665139">
                  <a:moveTo>
                    <a:pt x="0" y="0"/>
                  </a:moveTo>
                  <a:lnTo>
                    <a:pt x="2665139" y="0"/>
                  </a:lnTo>
                  <a:lnTo>
                    <a:pt x="2665139" y="895349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0"/>
              <a:ext cx="2665139" cy="8953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5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5959773" y="2798575"/>
            <a:ext cx="2449022" cy="671512"/>
            <a:chOff x="0" y="0"/>
            <a:chExt cx="3265363" cy="89534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265363" cy="895349"/>
            </a:xfrm>
            <a:custGeom>
              <a:avLst/>
              <a:gdLst/>
              <a:ahLst/>
              <a:cxnLst/>
              <a:rect r="r" b="b" t="t" l="l"/>
              <a:pathLst>
                <a:path h="895349" w="3265363">
                  <a:moveTo>
                    <a:pt x="0" y="0"/>
                  </a:moveTo>
                  <a:lnTo>
                    <a:pt x="3265363" y="0"/>
                  </a:lnTo>
                  <a:lnTo>
                    <a:pt x="3265363" y="895349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0"/>
              <a:ext cx="3265363" cy="8953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460.35 Lacs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544021" y="3411250"/>
            <a:ext cx="3545756" cy="789189"/>
            <a:chOff x="0" y="0"/>
            <a:chExt cx="4727675" cy="105225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727675" cy="1052252"/>
            </a:xfrm>
            <a:custGeom>
              <a:avLst/>
              <a:gdLst/>
              <a:ahLst/>
              <a:cxnLst/>
              <a:rect r="r" b="b" t="t" l="l"/>
              <a:pathLst>
                <a:path h="1052252" w="4727675">
                  <a:moveTo>
                    <a:pt x="0" y="0"/>
                  </a:moveTo>
                  <a:lnTo>
                    <a:pt x="4727675" y="0"/>
                  </a:lnTo>
                  <a:lnTo>
                    <a:pt x="4727675" y="1052252"/>
                  </a:lnTo>
                  <a:lnTo>
                    <a:pt x="0" y="105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0"/>
              <a:ext cx="4727675" cy="10522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JOHN CRANE SEALING SYSTEMS INDIA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4298722" y="3365314"/>
            <a:ext cx="1998854" cy="671512"/>
            <a:chOff x="0" y="0"/>
            <a:chExt cx="2665139" cy="89534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665139" cy="895349"/>
            </a:xfrm>
            <a:custGeom>
              <a:avLst/>
              <a:gdLst/>
              <a:ahLst/>
              <a:cxnLst/>
              <a:rect r="r" b="b" t="t" l="l"/>
              <a:pathLst>
                <a:path h="895349" w="2665139">
                  <a:moveTo>
                    <a:pt x="0" y="0"/>
                  </a:moveTo>
                  <a:lnTo>
                    <a:pt x="2665139" y="0"/>
                  </a:lnTo>
                  <a:lnTo>
                    <a:pt x="2665139" y="895349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0"/>
              <a:ext cx="2665139" cy="8953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3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5959773" y="3470089"/>
            <a:ext cx="2449022" cy="671512"/>
            <a:chOff x="0" y="0"/>
            <a:chExt cx="3265363" cy="89534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265363" cy="895349"/>
            </a:xfrm>
            <a:custGeom>
              <a:avLst/>
              <a:gdLst/>
              <a:ahLst/>
              <a:cxnLst/>
              <a:rect r="r" b="b" t="t" l="l"/>
              <a:pathLst>
                <a:path h="895349" w="3265363">
                  <a:moveTo>
                    <a:pt x="0" y="0"/>
                  </a:moveTo>
                  <a:lnTo>
                    <a:pt x="3265363" y="0"/>
                  </a:lnTo>
                  <a:lnTo>
                    <a:pt x="3265363" y="895349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0"/>
              <a:ext cx="3265363" cy="8953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190.95 Lacs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544021" y="4257590"/>
            <a:ext cx="2947076" cy="789189"/>
            <a:chOff x="0" y="0"/>
            <a:chExt cx="3929435" cy="105225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3929435" cy="1052252"/>
            </a:xfrm>
            <a:custGeom>
              <a:avLst/>
              <a:gdLst/>
              <a:ahLst/>
              <a:cxnLst/>
              <a:rect r="r" b="b" t="t" l="l"/>
              <a:pathLst>
                <a:path h="1052252" w="3929435">
                  <a:moveTo>
                    <a:pt x="0" y="0"/>
                  </a:moveTo>
                  <a:lnTo>
                    <a:pt x="3929435" y="0"/>
                  </a:lnTo>
                  <a:lnTo>
                    <a:pt x="3929435" y="1052252"/>
                  </a:lnTo>
                  <a:lnTo>
                    <a:pt x="0" y="105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0"/>
              <a:ext cx="3929435" cy="10522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PEP</a:t>
              </a: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CEE PACK INDUSTRIES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4279672" y="4179701"/>
            <a:ext cx="1998854" cy="671512"/>
            <a:chOff x="0" y="0"/>
            <a:chExt cx="2665139" cy="89534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665139" cy="895349"/>
            </a:xfrm>
            <a:custGeom>
              <a:avLst/>
              <a:gdLst/>
              <a:ahLst/>
              <a:cxnLst/>
              <a:rect r="r" b="b" t="t" l="l"/>
              <a:pathLst>
                <a:path h="895349" w="2665139">
                  <a:moveTo>
                    <a:pt x="0" y="0"/>
                  </a:moveTo>
                  <a:lnTo>
                    <a:pt x="2665139" y="0"/>
                  </a:lnTo>
                  <a:lnTo>
                    <a:pt x="2665139" y="895349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0"/>
              <a:ext cx="2665139" cy="8953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2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5959773" y="4200440"/>
            <a:ext cx="2449022" cy="671512"/>
            <a:chOff x="0" y="0"/>
            <a:chExt cx="3265363" cy="89534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3265363" cy="895349"/>
            </a:xfrm>
            <a:custGeom>
              <a:avLst/>
              <a:gdLst/>
              <a:ahLst/>
              <a:cxnLst/>
              <a:rect r="r" b="b" t="t" l="l"/>
              <a:pathLst>
                <a:path h="895349" w="3265363">
                  <a:moveTo>
                    <a:pt x="0" y="0"/>
                  </a:moveTo>
                  <a:lnTo>
                    <a:pt x="3265363" y="0"/>
                  </a:lnTo>
                  <a:lnTo>
                    <a:pt x="3265363" y="895349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0"/>
              <a:ext cx="3265363" cy="8953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116.13 Lacs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0544021" y="5103929"/>
            <a:ext cx="3110160" cy="491923"/>
            <a:chOff x="0" y="0"/>
            <a:chExt cx="2253035" cy="356354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253035" cy="356354"/>
            </a:xfrm>
            <a:custGeom>
              <a:avLst/>
              <a:gdLst/>
              <a:ahLst/>
              <a:cxnLst/>
              <a:rect r="r" b="b" t="t" l="l"/>
              <a:pathLst>
                <a:path h="356354" w="2253035">
                  <a:moveTo>
                    <a:pt x="0" y="0"/>
                  </a:moveTo>
                  <a:lnTo>
                    <a:pt x="2253035" y="0"/>
                  </a:lnTo>
                  <a:lnTo>
                    <a:pt x="2253035" y="356354"/>
                  </a:lnTo>
                  <a:lnTo>
                    <a:pt x="0" y="3563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0"/>
              <a:ext cx="2253035" cy="35635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POSITRONICS PVT LTD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4298722" y="5027729"/>
            <a:ext cx="1998854" cy="671512"/>
            <a:chOff x="0" y="0"/>
            <a:chExt cx="2665139" cy="89534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2665139" cy="895349"/>
            </a:xfrm>
            <a:custGeom>
              <a:avLst/>
              <a:gdLst/>
              <a:ahLst/>
              <a:cxnLst/>
              <a:rect r="r" b="b" t="t" l="l"/>
              <a:pathLst>
                <a:path h="895349" w="2665139">
                  <a:moveTo>
                    <a:pt x="0" y="0"/>
                  </a:moveTo>
                  <a:lnTo>
                    <a:pt x="2665139" y="0"/>
                  </a:lnTo>
                  <a:lnTo>
                    <a:pt x="2665139" y="895349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0"/>
              <a:ext cx="2665139" cy="8953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1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5959773" y="5027729"/>
            <a:ext cx="2449022" cy="671512"/>
            <a:chOff x="0" y="0"/>
            <a:chExt cx="3265363" cy="895349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3265363" cy="895349"/>
            </a:xfrm>
            <a:custGeom>
              <a:avLst/>
              <a:gdLst/>
              <a:ahLst/>
              <a:cxnLst/>
              <a:rect r="r" b="b" t="t" l="l"/>
              <a:pathLst>
                <a:path h="895349" w="3265363">
                  <a:moveTo>
                    <a:pt x="0" y="0"/>
                  </a:moveTo>
                  <a:lnTo>
                    <a:pt x="3265363" y="0"/>
                  </a:lnTo>
                  <a:lnTo>
                    <a:pt x="3265363" y="895349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0"/>
              <a:ext cx="3265363" cy="8953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109.05 Lacs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0579741" y="5653002"/>
            <a:ext cx="3545756" cy="789189"/>
            <a:chOff x="0" y="0"/>
            <a:chExt cx="4727675" cy="1052252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4727675" cy="1052252"/>
            </a:xfrm>
            <a:custGeom>
              <a:avLst/>
              <a:gdLst/>
              <a:ahLst/>
              <a:cxnLst/>
              <a:rect r="r" b="b" t="t" l="l"/>
              <a:pathLst>
                <a:path h="1052252" w="4727675">
                  <a:moveTo>
                    <a:pt x="0" y="0"/>
                  </a:moveTo>
                  <a:lnTo>
                    <a:pt x="4727675" y="0"/>
                  </a:lnTo>
                  <a:lnTo>
                    <a:pt x="4727675" y="1052252"/>
                  </a:lnTo>
                  <a:lnTo>
                    <a:pt x="0" y="105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0"/>
              <a:ext cx="4727675" cy="10522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BS&amp;B SAFETY SYSTEMS (INDIA) LTD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4298722" y="5687031"/>
            <a:ext cx="1998854" cy="657226"/>
            <a:chOff x="0" y="0"/>
            <a:chExt cx="2665139" cy="876301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2665139" cy="876301"/>
            </a:xfrm>
            <a:custGeom>
              <a:avLst/>
              <a:gdLst/>
              <a:ahLst/>
              <a:cxnLst/>
              <a:rect r="r" b="b" t="t" l="l"/>
              <a:pathLst>
                <a:path h="876301" w="2665139">
                  <a:moveTo>
                    <a:pt x="0" y="0"/>
                  </a:moveTo>
                  <a:lnTo>
                    <a:pt x="2665139" y="0"/>
                  </a:lnTo>
                  <a:lnTo>
                    <a:pt x="2665139" y="876301"/>
                  </a:lnTo>
                  <a:lnTo>
                    <a:pt x="0" y="876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0"/>
              <a:ext cx="2665139" cy="8763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2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5959773" y="5718983"/>
            <a:ext cx="2449022" cy="657226"/>
            <a:chOff x="0" y="0"/>
            <a:chExt cx="3265363" cy="876301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3265363" cy="876301"/>
            </a:xfrm>
            <a:custGeom>
              <a:avLst/>
              <a:gdLst/>
              <a:ahLst/>
              <a:cxnLst/>
              <a:rect r="r" b="b" t="t" l="l"/>
              <a:pathLst>
                <a:path h="876301" w="3265363">
                  <a:moveTo>
                    <a:pt x="0" y="0"/>
                  </a:moveTo>
                  <a:lnTo>
                    <a:pt x="3265363" y="0"/>
                  </a:lnTo>
                  <a:lnTo>
                    <a:pt x="3265363" y="876301"/>
                  </a:lnTo>
                  <a:lnTo>
                    <a:pt x="0" y="876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0"/>
              <a:ext cx="3265363" cy="8763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105.02 Lacs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10544021" y="6736999"/>
            <a:ext cx="8001000" cy="400050"/>
            <a:chOff x="0" y="0"/>
            <a:chExt cx="10668000" cy="53340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10668000" cy="533400"/>
            </a:xfrm>
            <a:custGeom>
              <a:avLst/>
              <a:gdLst/>
              <a:ahLst/>
              <a:cxnLst/>
              <a:rect r="r" b="b" t="t" l="l"/>
              <a:pathLst>
                <a:path h="5334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0"/>
              <a:ext cx="10668000" cy="533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Key Insights</a:t>
              </a:r>
            </a:p>
          </p:txBody>
        </p:sp>
      </p:grpSp>
      <p:grpSp>
        <p:nvGrpSpPr>
          <p:cNvPr name="Group 72" id="72"/>
          <p:cNvGrpSpPr>
            <a:grpSpLocks noChangeAspect="true"/>
          </p:cNvGrpSpPr>
          <p:nvPr/>
        </p:nvGrpSpPr>
        <p:grpSpPr>
          <a:xfrm rot="0">
            <a:off x="10561881" y="7353908"/>
            <a:ext cx="321468" cy="285750"/>
            <a:chOff x="0" y="0"/>
            <a:chExt cx="428624" cy="381000"/>
          </a:xfrm>
        </p:grpSpPr>
        <p:sp>
          <p:nvSpPr>
            <p:cNvPr name="Freeform 73" id="73" descr="preencoded.png"/>
            <p:cNvSpPr/>
            <p:nvPr/>
          </p:nvSpPr>
          <p:spPr>
            <a:xfrm flipH="false" flipV="false" rot="0">
              <a:off x="0" y="0"/>
              <a:ext cx="428625" cy="381000"/>
            </a:xfrm>
            <a:custGeom>
              <a:avLst/>
              <a:gdLst/>
              <a:ahLst/>
              <a:cxnLst/>
              <a:rect r="r" b="b" t="t" l="l"/>
              <a:pathLst>
                <a:path h="381000" w="428625">
                  <a:moveTo>
                    <a:pt x="0" y="0"/>
                  </a:moveTo>
                  <a:lnTo>
                    <a:pt x="428625" y="0"/>
                  </a:lnTo>
                  <a:lnTo>
                    <a:pt x="428625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11" t="0" r="-1110" b="0"/>
              </a:stretch>
            </a:blipFill>
          </p:spPr>
        </p:sp>
      </p:grpSp>
      <p:grpSp>
        <p:nvGrpSpPr>
          <p:cNvPr name="Group 74" id="74"/>
          <p:cNvGrpSpPr/>
          <p:nvPr/>
        </p:nvGrpSpPr>
        <p:grpSpPr>
          <a:xfrm rot="0">
            <a:off x="11044085" y="7199125"/>
            <a:ext cx="7500938" cy="857250"/>
            <a:chOff x="0" y="0"/>
            <a:chExt cx="10001251" cy="11430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10001251" cy="1143000"/>
            </a:xfrm>
            <a:custGeom>
              <a:avLst/>
              <a:gdLst/>
              <a:ahLst/>
              <a:cxnLst/>
              <a:rect r="r" b="b" t="t" l="l"/>
              <a:pathLst>
                <a:path h="1143000" w="10001251">
                  <a:moveTo>
                    <a:pt x="0" y="0"/>
                  </a:moveTo>
                  <a:lnTo>
                    <a:pt x="10001251" y="0"/>
                  </a:lnTo>
                  <a:lnTo>
                    <a:pt x="10001251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0"/>
              <a:ext cx="10001251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Top 5 vendors account for 75% of total GRN transactions.</a:t>
              </a:r>
            </a:p>
          </p:txBody>
        </p:sp>
      </p:grpSp>
      <p:grpSp>
        <p:nvGrpSpPr>
          <p:cNvPr name="Group 77" id="77"/>
          <p:cNvGrpSpPr>
            <a:grpSpLocks noChangeAspect="true"/>
          </p:cNvGrpSpPr>
          <p:nvPr/>
        </p:nvGrpSpPr>
        <p:grpSpPr>
          <a:xfrm rot="0">
            <a:off x="10579741" y="8839808"/>
            <a:ext cx="285750" cy="285750"/>
            <a:chOff x="0" y="0"/>
            <a:chExt cx="381000" cy="381000"/>
          </a:xfrm>
        </p:grpSpPr>
        <p:sp>
          <p:nvSpPr>
            <p:cNvPr name="Freeform 78" id="78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500" t="0" r="-2499" b="0"/>
              </a:stretch>
            </a:blipFill>
          </p:spPr>
        </p:sp>
      </p:grpSp>
      <p:grpSp>
        <p:nvGrpSpPr>
          <p:cNvPr name="Group 79" id="79"/>
          <p:cNvGrpSpPr/>
          <p:nvPr/>
        </p:nvGrpSpPr>
        <p:grpSpPr>
          <a:xfrm rot="0">
            <a:off x="7147643" y="944188"/>
            <a:ext cx="2120076" cy="700088"/>
            <a:chOff x="0" y="0"/>
            <a:chExt cx="2826768" cy="933451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2826768" cy="933451"/>
            </a:xfrm>
            <a:custGeom>
              <a:avLst/>
              <a:gdLst/>
              <a:ahLst/>
              <a:cxnLst/>
              <a:rect r="r" b="b" t="t" l="l"/>
              <a:pathLst>
                <a:path h="933451" w="2826768">
                  <a:moveTo>
                    <a:pt x="0" y="0"/>
                  </a:moveTo>
                  <a:lnTo>
                    <a:pt x="2826768" y="0"/>
                  </a:lnTo>
                  <a:lnTo>
                    <a:pt x="2826768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1" id="81"/>
            <p:cNvSpPr txBox="true"/>
            <p:nvPr/>
          </p:nvSpPr>
          <p:spPr>
            <a:xfrm>
              <a:off x="0" y="0"/>
              <a:ext cx="2826768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Vendor</a:t>
              </a: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9124843" y="944188"/>
            <a:ext cx="2264066" cy="700088"/>
            <a:chOff x="0" y="0"/>
            <a:chExt cx="3018755" cy="933451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3018755" cy="933451"/>
            </a:xfrm>
            <a:custGeom>
              <a:avLst/>
              <a:gdLst/>
              <a:ahLst/>
              <a:cxnLst/>
              <a:rect r="r" b="b" t="t" l="l"/>
              <a:pathLst>
                <a:path h="933451" w="3018755">
                  <a:moveTo>
                    <a:pt x="0" y="0"/>
                  </a:moveTo>
                  <a:lnTo>
                    <a:pt x="3018755" y="0"/>
                  </a:lnTo>
                  <a:lnTo>
                    <a:pt x="3018755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4" id="84"/>
            <p:cNvSpPr txBox="true"/>
            <p:nvPr/>
          </p:nvSpPr>
          <p:spPr>
            <a:xfrm>
              <a:off x="0" y="0"/>
              <a:ext cx="3018755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Analysis</a:t>
              </a: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11044085" y="7860949"/>
            <a:ext cx="7500938" cy="857250"/>
            <a:chOff x="0" y="0"/>
            <a:chExt cx="10001251" cy="1143000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10001251" cy="1143000"/>
            </a:xfrm>
            <a:custGeom>
              <a:avLst/>
              <a:gdLst/>
              <a:ahLst/>
              <a:cxnLst/>
              <a:rect r="r" b="b" t="t" l="l"/>
              <a:pathLst>
                <a:path h="1143000" w="10001251">
                  <a:moveTo>
                    <a:pt x="0" y="0"/>
                  </a:moveTo>
                  <a:lnTo>
                    <a:pt x="10001251" y="0"/>
                  </a:lnTo>
                  <a:lnTo>
                    <a:pt x="10001251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0" y="0"/>
              <a:ext cx="10001251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Top GRN Count: Flowserve and Maag – 18 GRNs</a:t>
              </a: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11044085" y="8618350"/>
            <a:ext cx="6974220" cy="792958"/>
            <a:chOff x="0" y="0"/>
            <a:chExt cx="9298959" cy="1057277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9298960" cy="1057277"/>
            </a:xfrm>
            <a:custGeom>
              <a:avLst/>
              <a:gdLst/>
              <a:ahLst/>
              <a:cxnLst/>
              <a:rect r="r" b="b" t="t" l="l"/>
              <a:pathLst>
                <a:path h="1057277" w="9298960">
                  <a:moveTo>
                    <a:pt x="0" y="0"/>
                  </a:moveTo>
                  <a:lnTo>
                    <a:pt x="9298960" y="0"/>
                  </a:lnTo>
                  <a:lnTo>
                    <a:pt x="9298960" y="1057277"/>
                  </a:lnTo>
                  <a:lnTo>
                    <a:pt x="0" y="1057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0"/>
              <a:ext cx="9298959" cy="10572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JAI CORP LTD, has the highest GRN value (₹460.35 lakh), indicating fewer but high-value transactions.</a:t>
              </a:r>
            </a:p>
          </p:txBody>
        </p:sp>
      </p:grpSp>
      <p:grpSp>
        <p:nvGrpSpPr>
          <p:cNvPr name="Group 91" id="91"/>
          <p:cNvGrpSpPr>
            <a:grpSpLocks noChangeAspect="true"/>
          </p:cNvGrpSpPr>
          <p:nvPr/>
        </p:nvGrpSpPr>
        <p:grpSpPr>
          <a:xfrm rot="0">
            <a:off x="10597599" y="8146699"/>
            <a:ext cx="285750" cy="285750"/>
            <a:chOff x="0" y="0"/>
            <a:chExt cx="381000" cy="381000"/>
          </a:xfrm>
        </p:grpSpPr>
        <p:sp>
          <p:nvSpPr>
            <p:cNvPr name="Freeform 92" id="92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500" t="0" r="-2500" b="0"/>
              </a:stretch>
            </a:blipFill>
          </p:spPr>
        </p:sp>
      </p:grpSp>
      <p:sp>
        <p:nvSpPr>
          <p:cNvPr name="TextBox 93" id="93"/>
          <p:cNvSpPr txBox="true"/>
          <p:nvPr/>
        </p:nvSpPr>
        <p:spPr>
          <a:xfrm rot="0">
            <a:off x="4730925" y="168941"/>
            <a:ext cx="8826150" cy="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PROCUREMENT &amp; CONTRACTING (Materials Management)</a:t>
            </a:r>
          </a:p>
        </p:txBody>
      </p:sp>
      <p:grpSp>
        <p:nvGrpSpPr>
          <p:cNvPr name="Group 94" id="94"/>
          <p:cNvGrpSpPr/>
          <p:nvPr/>
        </p:nvGrpSpPr>
        <p:grpSpPr>
          <a:xfrm rot="0">
            <a:off x="1123872" y="1853826"/>
            <a:ext cx="7688596" cy="3315875"/>
            <a:chOff x="0" y="0"/>
            <a:chExt cx="10251461" cy="4421166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10251461" cy="4421165"/>
            </a:xfrm>
            <a:custGeom>
              <a:avLst/>
              <a:gdLst/>
              <a:ahLst/>
              <a:cxnLst/>
              <a:rect r="r" b="b" t="t" l="l"/>
              <a:pathLst>
                <a:path h="4421165" w="10251461">
                  <a:moveTo>
                    <a:pt x="0" y="0"/>
                  </a:moveTo>
                  <a:lnTo>
                    <a:pt x="10251461" y="0"/>
                  </a:lnTo>
                  <a:lnTo>
                    <a:pt x="10251461" y="4421165"/>
                  </a:lnTo>
                  <a:lnTo>
                    <a:pt x="0" y="4421165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96" id="96"/>
          <p:cNvGrpSpPr>
            <a:grpSpLocks noChangeAspect="true"/>
          </p:cNvGrpSpPr>
          <p:nvPr/>
        </p:nvGrpSpPr>
        <p:grpSpPr>
          <a:xfrm rot="0">
            <a:off x="1356044" y="2622971"/>
            <a:ext cx="321468" cy="285750"/>
            <a:chOff x="0" y="0"/>
            <a:chExt cx="428624" cy="381000"/>
          </a:xfrm>
        </p:grpSpPr>
        <p:sp>
          <p:nvSpPr>
            <p:cNvPr name="Freeform 97" id="97" descr="preencoded.png"/>
            <p:cNvSpPr/>
            <p:nvPr/>
          </p:nvSpPr>
          <p:spPr>
            <a:xfrm flipH="false" flipV="false" rot="0">
              <a:off x="0" y="0"/>
              <a:ext cx="428625" cy="381000"/>
            </a:xfrm>
            <a:custGeom>
              <a:avLst/>
              <a:gdLst/>
              <a:ahLst/>
              <a:cxnLst/>
              <a:rect r="r" b="b" t="t" l="l"/>
              <a:pathLst>
                <a:path h="381000" w="428625">
                  <a:moveTo>
                    <a:pt x="0" y="0"/>
                  </a:moveTo>
                  <a:lnTo>
                    <a:pt x="428625" y="0"/>
                  </a:lnTo>
                  <a:lnTo>
                    <a:pt x="428625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11" t="0" r="-1110" b="0"/>
              </a:stretch>
            </a:blipFill>
          </p:spPr>
        </p:sp>
      </p:grpSp>
      <p:grpSp>
        <p:nvGrpSpPr>
          <p:cNvPr name="Group 98" id="98"/>
          <p:cNvGrpSpPr/>
          <p:nvPr/>
        </p:nvGrpSpPr>
        <p:grpSpPr>
          <a:xfrm rot="0">
            <a:off x="1838248" y="2468188"/>
            <a:ext cx="7500938" cy="857250"/>
            <a:chOff x="0" y="0"/>
            <a:chExt cx="10001251" cy="1143000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10001251" cy="1143000"/>
            </a:xfrm>
            <a:custGeom>
              <a:avLst/>
              <a:gdLst/>
              <a:ahLst/>
              <a:cxnLst/>
              <a:rect r="r" b="b" t="t" l="l"/>
              <a:pathLst>
                <a:path h="1143000" w="10001251">
                  <a:moveTo>
                    <a:pt x="0" y="0"/>
                  </a:moveTo>
                  <a:lnTo>
                    <a:pt x="10001251" y="0"/>
                  </a:lnTo>
                  <a:lnTo>
                    <a:pt x="10001251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0" id="100"/>
            <p:cNvSpPr txBox="true"/>
            <p:nvPr/>
          </p:nvSpPr>
          <p:spPr>
            <a:xfrm>
              <a:off x="0" y="0"/>
              <a:ext cx="10001251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FLOWSERVE (INDIA) CONTROLS PVT LTD – 18</a:t>
              </a:r>
            </a:p>
          </p:txBody>
        </p:sp>
      </p:grpSp>
      <p:grpSp>
        <p:nvGrpSpPr>
          <p:cNvPr name="Group 101" id="101"/>
          <p:cNvGrpSpPr>
            <a:grpSpLocks noChangeAspect="true"/>
          </p:cNvGrpSpPr>
          <p:nvPr/>
        </p:nvGrpSpPr>
        <p:grpSpPr>
          <a:xfrm rot="0">
            <a:off x="1373904" y="4108871"/>
            <a:ext cx="285750" cy="285750"/>
            <a:chOff x="0" y="0"/>
            <a:chExt cx="381000" cy="381000"/>
          </a:xfrm>
        </p:grpSpPr>
        <p:sp>
          <p:nvSpPr>
            <p:cNvPr name="Freeform 102" id="102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500" t="0" r="-2499" b="0"/>
              </a:stretch>
            </a:blipFill>
          </p:spPr>
        </p:sp>
      </p:grpSp>
      <p:grpSp>
        <p:nvGrpSpPr>
          <p:cNvPr name="Group 103" id="103"/>
          <p:cNvGrpSpPr/>
          <p:nvPr/>
        </p:nvGrpSpPr>
        <p:grpSpPr>
          <a:xfrm rot="0">
            <a:off x="1838248" y="3130012"/>
            <a:ext cx="7500938" cy="857250"/>
            <a:chOff x="0" y="0"/>
            <a:chExt cx="10001251" cy="1143000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10001251" cy="1143000"/>
            </a:xfrm>
            <a:custGeom>
              <a:avLst/>
              <a:gdLst/>
              <a:ahLst/>
              <a:cxnLst/>
              <a:rect r="r" b="b" t="t" l="l"/>
              <a:pathLst>
                <a:path h="1143000" w="10001251">
                  <a:moveTo>
                    <a:pt x="0" y="0"/>
                  </a:moveTo>
                  <a:lnTo>
                    <a:pt x="10001251" y="0"/>
                  </a:lnTo>
                  <a:lnTo>
                    <a:pt x="10001251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0"/>
              <a:ext cx="10001251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MAAG GERMANY GMBH –</a:t>
              </a:r>
              <a:r>
                <a:rPr lang="en-US" sz="22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 18</a:t>
              </a: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1838248" y="3887413"/>
            <a:ext cx="6974220" cy="792958"/>
            <a:chOff x="0" y="0"/>
            <a:chExt cx="9298959" cy="1057277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9298960" cy="1057277"/>
            </a:xfrm>
            <a:custGeom>
              <a:avLst/>
              <a:gdLst/>
              <a:ahLst/>
              <a:cxnLst/>
              <a:rect r="r" b="b" t="t" l="l"/>
              <a:pathLst>
                <a:path h="1057277" w="9298960">
                  <a:moveTo>
                    <a:pt x="0" y="0"/>
                  </a:moveTo>
                  <a:lnTo>
                    <a:pt x="9298960" y="0"/>
                  </a:lnTo>
                  <a:lnTo>
                    <a:pt x="9298960" y="1057277"/>
                  </a:lnTo>
                  <a:lnTo>
                    <a:pt x="0" y="1057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0"/>
              <a:ext cx="9298959" cy="10572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ZHEJIANG JIULI HITECH METALS CO LTD - </a:t>
              </a:r>
              <a:r>
                <a:rPr lang="en-US" sz="22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17</a:t>
              </a:r>
            </a:p>
          </p:txBody>
        </p:sp>
      </p:grpSp>
      <p:grpSp>
        <p:nvGrpSpPr>
          <p:cNvPr name="Group 109" id="109"/>
          <p:cNvGrpSpPr>
            <a:grpSpLocks noChangeAspect="true"/>
          </p:cNvGrpSpPr>
          <p:nvPr/>
        </p:nvGrpSpPr>
        <p:grpSpPr>
          <a:xfrm rot="0">
            <a:off x="1391762" y="3415762"/>
            <a:ext cx="285750" cy="285750"/>
            <a:chOff x="0" y="0"/>
            <a:chExt cx="381000" cy="381000"/>
          </a:xfrm>
        </p:grpSpPr>
        <p:sp>
          <p:nvSpPr>
            <p:cNvPr name="Freeform 110" id="110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500" t="0" r="-2500" b="0"/>
              </a:stretch>
            </a:blipFill>
          </p:spPr>
        </p:sp>
      </p:grpSp>
      <p:sp>
        <p:nvSpPr>
          <p:cNvPr name="TextBox 111" id="111"/>
          <p:cNvSpPr txBox="true"/>
          <p:nvPr/>
        </p:nvSpPr>
        <p:spPr>
          <a:xfrm rot="0">
            <a:off x="1356044" y="2030038"/>
            <a:ext cx="4436269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6"/>
              </a:lnSpc>
              <a:spcBef>
                <a:spcPct val="0"/>
              </a:spcBef>
            </a:pPr>
            <a:r>
              <a:rPr lang="en-US" b="true" sz="2372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Top 10 Vendors by GRN Count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" y="-767748"/>
            <a:ext cx="18287999" cy="1505634"/>
          </a:xfrm>
          <a:custGeom>
            <a:avLst/>
            <a:gdLst/>
            <a:ahLst/>
            <a:cxnLst/>
            <a:rect r="r" b="b" t="t" l="l"/>
            <a:pathLst>
              <a:path h="1505634" w="18287999">
                <a:moveTo>
                  <a:pt x="0" y="0"/>
                </a:moveTo>
                <a:lnTo>
                  <a:pt x="18287999" y="0"/>
                </a:lnTo>
                <a:lnTo>
                  <a:pt x="18287999" y="1505634"/>
                </a:lnTo>
                <a:lnTo>
                  <a:pt x="0" y="1505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20587" y="0"/>
            <a:ext cx="992958" cy="737886"/>
            <a:chOff x="0" y="0"/>
            <a:chExt cx="1323944" cy="9838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3975" cy="983869"/>
            </a:xfrm>
            <a:custGeom>
              <a:avLst/>
              <a:gdLst/>
              <a:ahLst/>
              <a:cxnLst/>
              <a:rect r="r" b="b" t="t" l="l"/>
              <a:pathLst>
                <a:path h="983869" w="1323975">
                  <a:moveTo>
                    <a:pt x="0" y="0"/>
                  </a:moveTo>
                  <a:lnTo>
                    <a:pt x="1323975" y="0"/>
                  </a:lnTo>
                  <a:lnTo>
                    <a:pt x="1323975" y="983869"/>
                  </a:lnTo>
                  <a:lnTo>
                    <a:pt x="0" y="98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2" b="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729380"/>
            <a:ext cx="18745200" cy="628044"/>
            <a:chOff x="0" y="0"/>
            <a:chExt cx="24993600" cy="8373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993600" cy="837438"/>
            </a:xfrm>
            <a:custGeom>
              <a:avLst/>
              <a:gdLst/>
              <a:ahLst/>
              <a:cxnLst/>
              <a:rect r="r" b="b" t="t" l="l"/>
              <a:pathLst>
                <a:path h="837438" w="24993600">
                  <a:moveTo>
                    <a:pt x="0" y="0"/>
                  </a:moveTo>
                  <a:lnTo>
                    <a:pt x="24993600" y="0"/>
                  </a:lnTo>
                  <a:lnTo>
                    <a:pt x="24993600" y="837438"/>
                  </a:lnTo>
                  <a:lnTo>
                    <a:pt x="0" y="837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204047" y="4006028"/>
            <a:ext cx="9438696" cy="3953248"/>
            <a:chOff x="0" y="0"/>
            <a:chExt cx="18054037" cy="75616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054065" cy="7561707"/>
            </a:xfrm>
            <a:custGeom>
              <a:avLst/>
              <a:gdLst/>
              <a:ahLst/>
              <a:cxnLst/>
              <a:rect r="r" b="b" t="t" l="l"/>
              <a:pathLst>
                <a:path h="7561707" w="18054065">
                  <a:moveTo>
                    <a:pt x="0" y="0"/>
                  </a:moveTo>
                  <a:lnTo>
                    <a:pt x="18054065" y="0"/>
                  </a:lnTo>
                  <a:lnTo>
                    <a:pt x="18054065" y="7561707"/>
                  </a:lnTo>
                  <a:lnTo>
                    <a:pt x="0" y="7561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0666" y="1966705"/>
            <a:ext cx="5486400" cy="1285876"/>
            <a:chOff x="0" y="0"/>
            <a:chExt cx="7315200" cy="17145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15200" cy="1714500"/>
            </a:xfrm>
            <a:custGeom>
              <a:avLst/>
              <a:gdLst/>
              <a:ahLst/>
              <a:cxnLst/>
              <a:rect r="r" b="b" t="t" l="l"/>
              <a:pathLst>
                <a:path h="17145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17145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421155" y="2138155"/>
            <a:ext cx="5286376" cy="620995"/>
            <a:chOff x="0" y="0"/>
            <a:chExt cx="7048501" cy="8279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48502" cy="827993"/>
            </a:xfrm>
            <a:custGeom>
              <a:avLst/>
              <a:gdLst/>
              <a:ahLst/>
              <a:cxnLst/>
              <a:rect r="r" b="b" t="t" l="l"/>
              <a:pathLst>
                <a:path h="827993" w="7048502">
                  <a:moveTo>
                    <a:pt x="0" y="0"/>
                  </a:moveTo>
                  <a:lnTo>
                    <a:pt x="7048502" y="0"/>
                  </a:lnTo>
                  <a:lnTo>
                    <a:pt x="7048502" y="827993"/>
                  </a:lnTo>
                  <a:lnTo>
                    <a:pt x="0" y="8279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7048501" cy="8279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779"/>
                </a:lnSpc>
              </a:pPr>
              <a:r>
                <a:rPr lang="en-US" sz="31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428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rot="1908">
            <a:off x="528636" y="9486900"/>
            <a:ext cx="17154528" cy="0"/>
          </a:xfrm>
          <a:prstGeom prst="line">
            <a:avLst/>
          </a:prstGeom>
          <a:ln cap="rnd" w="9525">
            <a:solidFill>
              <a:srgbClr val="FFED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4092469" y="895142"/>
            <a:ext cx="6517778" cy="700088"/>
            <a:chOff x="0" y="0"/>
            <a:chExt cx="8690371" cy="93345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90370" cy="933451"/>
            </a:xfrm>
            <a:custGeom>
              <a:avLst/>
              <a:gdLst/>
              <a:ahLst/>
              <a:cxnLst/>
              <a:rect r="r" b="b" t="t" l="l"/>
              <a:pathLst>
                <a:path h="933451" w="8690370">
                  <a:moveTo>
                    <a:pt x="0" y="0"/>
                  </a:moveTo>
                  <a:lnTo>
                    <a:pt x="8690370" y="0"/>
                  </a:lnTo>
                  <a:lnTo>
                    <a:pt x="8690370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8690371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Purchase Order Delivery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467372" y="895142"/>
            <a:ext cx="4180544" cy="700088"/>
            <a:chOff x="0" y="0"/>
            <a:chExt cx="5574059" cy="93345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574059" cy="933451"/>
            </a:xfrm>
            <a:custGeom>
              <a:avLst/>
              <a:gdLst/>
              <a:ahLst/>
              <a:cxnLst/>
              <a:rect r="r" b="b" t="t" l="l"/>
              <a:pathLst>
                <a:path h="933451" w="5574059">
                  <a:moveTo>
                    <a:pt x="0" y="0"/>
                  </a:moveTo>
                  <a:lnTo>
                    <a:pt x="5574059" y="0"/>
                  </a:lnTo>
                  <a:lnTo>
                    <a:pt x="5574059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5574059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Missed Analysis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14352" y="8835576"/>
            <a:ext cx="17059276" cy="349411"/>
            <a:chOff x="0" y="0"/>
            <a:chExt cx="22745701" cy="46588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745702" cy="465882"/>
            </a:xfrm>
            <a:custGeom>
              <a:avLst/>
              <a:gdLst/>
              <a:ahLst/>
              <a:cxnLst/>
              <a:rect r="r" b="b" t="t" l="l"/>
              <a:pathLst>
                <a:path h="465882" w="22745702">
                  <a:moveTo>
                    <a:pt x="0" y="0"/>
                  </a:moveTo>
                  <a:lnTo>
                    <a:pt x="22745702" y="0"/>
                  </a:lnTo>
                  <a:lnTo>
                    <a:pt x="22745702" y="465882"/>
                  </a:lnTo>
                  <a:lnTo>
                    <a:pt x="0" y="465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9525"/>
              <a:ext cx="22745701" cy="4563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 i="true">
                  <a:solidFill>
                    <a:srgbClr val="FFFFFF"/>
                  </a:solidFill>
                  <a:latin typeface="Noto Sans Italics"/>
                  <a:ea typeface="Noto Sans Italics"/>
                  <a:cs typeface="Noto Sans Italics"/>
                  <a:sym typeface="Noto Sans Italics"/>
                </a:rPr>
                <a:t>Derived from merged MB51 &amp; Delivery Date datasets using PO line No. as key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19705" y="1966705"/>
            <a:ext cx="5486400" cy="1285876"/>
            <a:chOff x="0" y="0"/>
            <a:chExt cx="7315200" cy="171450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315200" cy="1714500"/>
            </a:xfrm>
            <a:custGeom>
              <a:avLst/>
              <a:gdLst/>
              <a:ahLst/>
              <a:cxnLst/>
              <a:rect r="r" b="b" t="t" l="l"/>
              <a:pathLst>
                <a:path h="17145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17145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991155" y="2138155"/>
            <a:ext cx="5286376" cy="620995"/>
            <a:chOff x="0" y="0"/>
            <a:chExt cx="7048501" cy="82799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048502" cy="827993"/>
            </a:xfrm>
            <a:custGeom>
              <a:avLst/>
              <a:gdLst/>
              <a:ahLst/>
              <a:cxnLst/>
              <a:rect r="r" b="b" t="t" l="l"/>
              <a:pathLst>
                <a:path h="827993" w="7048502">
                  <a:moveTo>
                    <a:pt x="0" y="0"/>
                  </a:moveTo>
                  <a:lnTo>
                    <a:pt x="7048502" y="0"/>
                  </a:lnTo>
                  <a:lnTo>
                    <a:pt x="7048502" y="827993"/>
                  </a:lnTo>
                  <a:lnTo>
                    <a:pt x="0" y="8279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7048501" cy="8279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779"/>
                </a:lnSpc>
              </a:pPr>
              <a:r>
                <a:rPr lang="en-US" sz="31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1247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91155" y="2738231"/>
            <a:ext cx="5286376" cy="342900"/>
            <a:chOff x="0" y="0"/>
            <a:chExt cx="7048501" cy="4572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048502" cy="457200"/>
            </a:xfrm>
            <a:custGeom>
              <a:avLst/>
              <a:gdLst/>
              <a:ahLst/>
              <a:cxnLst/>
              <a:rect r="r" b="b" t="t" l="l"/>
              <a:pathLst>
                <a:path h="457200" w="7048502">
                  <a:moveTo>
                    <a:pt x="0" y="0"/>
                  </a:moveTo>
                  <a:lnTo>
                    <a:pt x="7048502" y="0"/>
                  </a:lnTo>
                  <a:lnTo>
                    <a:pt x="7048502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9525"/>
              <a:ext cx="7048501" cy="4476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Total GRN Entries Analyzed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534705" y="1966705"/>
            <a:ext cx="5486400" cy="1285876"/>
            <a:chOff x="0" y="0"/>
            <a:chExt cx="7315200" cy="171450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315200" cy="1714500"/>
            </a:xfrm>
            <a:custGeom>
              <a:avLst/>
              <a:gdLst/>
              <a:ahLst/>
              <a:cxnLst/>
              <a:rect r="r" b="b" t="t" l="l"/>
              <a:pathLst>
                <a:path h="17145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17145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6706155" y="2138155"/>
            <a:ext cx="5286376" cy="600076"/>
            <a:chOff x="0" y="0"/>
            <a:chExt cx="7048501" cy="80010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048502" cy="800101"/>
            </a:xfrm>
            <a:custGeom>
              <a:avLst/>
              <a:gdLst/>
              <a:ahLst/>
              <a:cxnLst/>
              <a:rect r="r" b="b" t="t" l="l"/>
              <a:pathLst>
                <a:path h="800101" w="7048502">
                  <a:moveTo>
                    <a:pt x="0" y="0"/>
                  </a:moveTo>
                  <a:lnTo>
                    <a:pt x="7048502" y="0"/>
                  </a:lnTo>
                  <a:lnTo>
                    <a:pt x="7048502" y="800101"/>
                  </a:lnTo>
                  <a:lnTo>
                    <a:pt x="0" y="8001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0"/>
              <a:ext cx="7048501" cy="8001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779"/>
                </a:lnSpc>
              </a:pPr>
              <a:r>
                <a:rPr lang="en-US" sz="31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34.32%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6706155" y="2738231"/>
            <a:ext cx="5286376" cy="342900"/>
            <a:chOff x="0" y="0"/>
            <a:chExt cx="7048501" cy="4572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048502" cy="457200"/>
            </a:xfrm>
            <a:custGeom>
              <a:avLst/>
              <a:gdLst/>
              <a:ahLst/>
              <a:cxnLst/>
              <a:rect r="r" b="b" t="t" l="l"/>
              <a:pathLst>
                <a:path h="457200" w="7048502">
                  <a:moveTo>
                    <a:pt x="0" y="0"/>
                  </a:moveTo>
                  <a:lnTo>
                    <a:pt x="7048502" y="0"/>
                  </a:lnTo>
                  <a:lnTo>
                    <a:pt x="7048502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9525"/>
              <a:ext cx="7048501" cy="4476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Overall Missed Delivery Rate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421155" y="2738231"/>
            <a:ext cx="5286376" cy="342900"/>
            <a:chOff x="0" y="0"/>
            <a:chExt cx="7048501" cy="4572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048502" cy="457200"/>
            </a:xfrm>
            <a:custGeom>
              <a:avLst/>
              <a:gdLst/>
              <a:ahLst/>
              <a:cxnLst/>
              <a:rect r="r" b="b" t="t" l="l"/>
              <a:pathLst>
                <a:path h="457200" w="7048502">
                  <a:moveTo>
                    <a:pt x="0" y="0"/>
                  </a:moveTo>
                  <a:lnTo>
                    <a:pt x="7048502" y="0"/>
                  </a:lnTo>
                  <a:lnTo>
                    <a:pt x="7048502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9525"/>
              <a:ext cx="7048501" cy="4476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PO Line Items Missed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881504" y="4006028"/>
            <a:ext cx="8286750" cy="3953248"/>
            <a:chOff x="0" y="0"/>
            <a:chExt cx="11049000" cy="527099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1049000" cy="5270997"/>
            </a:xfrm>
            <a:custGeom>
              <a:avLst/>
              <a:gdLst/>
              <a:ahLst/>
              <a:cxnLst/>
              <a:rect r="r" b="b" t="t" l="l"/>
              <a:pathLst>
                <a:path h="5270997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5270997"/>
                  </a:lnTo>
                  <a:lnTo>
                    <a:pt x="0" y="5270997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0005598" y="4395581"/>
            <a:ext cx="8038562" cy="401928"/>
            <a:chOff x="0" y="0"/>
            <a:chExt cx="10668000" cy="5334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0668000" cy="533400"/>
            </a:xfrm>
            <a:custGeom>
              <a:avLst/>
              <a:gdLst/>
              <a:ahLst/>
              <a:cxnLst/>
              <a:rect r="r" b="b" t="t" l="l"/>
              <a:pathLst>
                <a:path h="5334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0"/>
              <a:ext cx="10668000" cy="533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Key Findings</a:t>
              </a:r>
            </a:p>
          </p:txBody>
        </p:sp>
      </p:grp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10041486" y="5202864"/>
            <a:ext cx="287092" cy="287092"/>
            <a:chOff x="0" y="0"/>
            <a:chExt cx="381000" cy="381000"/>
          </a:xfrm>
        </p:grpSpPr>
        <p:sp>
          <p:nvSpPr>
            <p:cNvPr name="Freeform 49" id="49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500" t="0" r="-2499" b="0"/>
              </a:stretch>
            </a:blipFill>
          </p:spPr>
        </p:sp>
      </p:grpSp>
      <p:grpSp>
        <p:nvGrpSpPr>
          <p:cNvPr name="Group 50" id="50"/>
          <p:cNvGrpSpPr>
            <a:grpSpLocks noChangeAspect="true"/>
          </p:cNvGrpSpPr>
          <p:nvPr/>
        </p:nvGrpSpPr>
        <p:grpSpPr>
          <a:xfrm rot="0">
            <a:off x="10083540" y="6364343"/>
            <a:ext cx="251206" cy="287092"/>
            <a:chOff x="0" y="0"/>
            <a:chExt cx="333376" cy="381000"/>
          </a:xfrm>
        </p:grpSpPr>
        <p:sp>
          <p:nvSpPr>
            <p:cNvPr name="Freeform 51" id="51" descr="preencoded.png"/>
            <p:cNvSpPr/>
            <p:nvPr/>
          </p:nvSpPr>
          <p:spPr>
            <a:xfrm flipH="false" flipV="false" rot="0">
              <a:off x="0" y="0"/>
              <a:ext cx="333375" cy="381000"/>
            </a:xfrm>
            <a:custGeom>
              <a:avLst/>
              <a:gdLst/>
              <a:ahLst/>
              <a:cxnLst/>
              <a:rect r="r" b="b" t="t" l="l"/>
              <a:pathLst>
                <a:path h="381000" w="333375">
                  <a:moveTo>
                    <a:pt x="0" y="0"/>
                  </a:moveTo>
                  <a:lnTo>
                    <a:pt x="333375" y="0"/>
                  </a:lnTo>
                  <a:lnTo>
                    <a:pt x="333375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285" t="0" r="-4285" b="0"/>
              </a:stretch>
            </a:blip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10520987" y="5029353"/>
            <a:ext cx="7792558" cy="890578"/>
            <a:chOff x="0" y="0"/>
            <a:chExt cx="10001251" cy="11430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0001251" cy="1143000"/>
            </a:xfrm>
            <a:custGeom>
              <a:avLst/>
              <a:gdLst/>
              <a:ahLst/>
              <a:cxnLst/>
              <a:rect r="r" b="b" t="t" l="l"/>
              <a:pathLst>
                <a:path h="1143000" w="10001251">
                  <a:moveTo>
                    <a:pt x="0" y="0"/>
                  </a:moveTo>
                  <a:lnTo>
                    <a:pt x="10001251" y="0"/>
                  </a:lnTo>
                  <a:lnTo>
                    <a:pt x="10001251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0"/>
              <a:ext cx="10001251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34.32% of GRN deliveries were missed, indicating frequent delays.</a:t>
              </a: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10550503" y="6329506"/>
            <a:ext cx="741571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428 </a:t>
            </a:r>
            <a:r>
              <a:rPr lang="en-US" sz="225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PO line items had discrepancies in delivery quantity or timeline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730925" y="168941"/>
            <a:ext cx="8826150" cy="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PROCUREMENT &amp; CONTRACTING (Materials Management)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" y="-767748"/>
            <a:ext cx="18287999" cy="1505634"/>
          </a:xfrm>
          <a:custGeom>
            <a:avLst/>
            <a:gdLst/>
            <a:ahLst/>
            <a:cxnLst/>
            <a:rect r="r" b="b" t="t" l="l"/>
            <a:pathLst>
              <a:path h="1505634" w="18287999">
                <a:moveTo>
                  <a:pt x="0" y="0"/>
                </a:moveTo>
                <a:lnTo>
                  <a:pt x="18287999" y="0"/>
                </a:lnTo>
                <a:lnTo>
                  <a:pt x="18287999" y="1505634"/>
                </a:lnTo>
                <a:lnTo>
                  <a:pt x="0" y="1505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20587" y="0"/>
            <a:ext cx="992958" cy="737886"/>
            <a:chOff x="0" y="0"/>
            <a:chExt cx="1323944" cy="9838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3975" cy="983869"/>
            </a:xfrm>
            <a:custGeom>
              <a:avLst/>
              <a:gdLst/>
              <a:ahLst/>
              <a:cxnLst/>
              <a:rect r="r" b="b" t="t" l="l"/>
              <a:pathLst>
                <a:path h="983869" w="1323975">
                  <a:moveTo>
                    <a:pt x="0" y="0"/>
                  </a:moveTo>
                  <a:lnTo>
                    <a:pt x="1323975" y="0"/>
                  </a:lnTo>
                  <a:lnTo>
                    <a:pt x="1323975" y="983869"/>
                  </a:lnTo>
                  <a:lnTo>
                    <a:pt x="0" y="98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2" b="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729380"/>
            <a:ext cx="18745200" cy="628044"/>
            <a:chOff x="0" y="0"/>
            <a:chExt cx="24993600" cy="8373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993600" cy="837438"/>
            </a:xfrm>
            <a:custGeom>
              <a:avLst/>
              <a:gdLst/>
              <a:ahLst/>
              <a:cxnLst/>
              <a:rect r="r" b="b" t="t" l="l"/>
              <a:pathLst>
                <a:path h="837438" w="24993600">
                  <a:moveTo>
                    <a:pt x="0" y="0"/>
                  </a:moveTo>
                  <a:lnTo>
                    <a:pt x="24993600" y="0"/>
                  </a:lnTo>
                  <a:lnTo>
                    <a:pt x="24993600" y="837438"/>
                  </a:lnTo>
                  <a:lnTo>
                    <a:pt x="0" y="837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98749" y="2309148"/>
            <a:ext cx="7200803" cy="3508648"/>
          </a:xfrm>
          <a:custGeom>
            <a:avLst/>
            <a:gdLst/>
            <a:ahLst/>
            <a:cxnLst/>
            <a:rect r="r" b="b" t="t" l="l"/>
            <a:pathLst>
              <a:path h="3508648" w="7200803">
                <a:moveTo>
                  <a:pt x="0" y="0"/>
                </a:moveTo>
                <a:lnTo>
                  <a:pt x="7200803" y="0"/>
                </a:lnTo>
                <a:lnTo>
                  <a:pt x="7200803" y="3508648"/>
                </a:lnTo>
                <a:lnTo>
                  <a:pt x="0" y="35086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37" r="0" b="-53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8749" y="5923152"/>
            <a:ext cx="7200803" cy="3437406"/>
          </a:xfrm>
          <a:custGeom>
            <a:avLst/>
            <a:gdLst/>
            <a:ahLst/>
            <a:cxnLst/>
            <a:rect r="r" b="b" t="t" l="l"/>
            <a:pathLst>
              <a:path h="3437406" w="7200803">
                <a:moveTo>
                  <a:pt x="0" y="0"/>
                </a:moveTo>
                <a:lnTo>
                  <a:pt x="7200803" y="0"/>
                </a:lnTo>
                <a:lnTo>
                  <a:pt x="7200803" y="3437407"/>
                </a:lnTo>
                <a:lnTo>
                  <a:pt x="0" y="34374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37" r="0" b="-53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77145" y="1547183"/>
            <a:ext cx="9791315" cy="50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Movement Type Categories Summary (GRN, Issues, Returns)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197229" y="904245"/>
            <a:ext cx="5932940" cy="700088"/>
            <a:chOff x="0" y="0"/>
            <a:chExt cx="7910587" cy="9334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10587" cy="933451"/>
            </a:xfrm>
            <a:custGeom>
              <a:avLst/>
              <a:gdLst/>
              <a:ahLst/>
              <a:cxnLst/>
              <a:rect r="r" b="b" t="t" l="l"/>
              <a:pathLst>
                <a:path h="933451" w="7910587">
                  <a:moveTo>
                    <a:pt x="0" y="0"/>
                  </a:moveTo>
                  <a:lnTo>
                    <a:pt x="7910587" y="0"/>
                  </a:lnTo>
                  <a:lnTo>
                    <a:pt x="7910587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7910587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MB51 Movement Type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987293" y="904245"/>
            <a:ext cx="2264066" cy="700088"/>
            <a:chOff x="0" y="0"/>
            <a:chExt cx="3018755" cy="93345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18755" cy="933451"/>
            </a:xfrm>
            <a:custGeom>
              <a:avLst/>
              <a:gdLst/>
              <a:ahLst/>
              <a:cxnLst/>
              <a:rect r="r" b="b" t="t" l="l"/>
              <a:pathLst>
                <a:path h="933451" w="3018755">
                  <a:moveTo>
                    <a:pt x="0" y="0"/>
                  </a:moveTo>
                  <a:lnTo>
                    <a:pt x="3018755" y="0"/>
                  </a:lnTo>
                  <a:lnTo>
                    <a:pt x="3018755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3018755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Analysis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872538" y="2309148"/>
            <a:ext cx="8286750" cy="4223165"/>
            <a:chOff x="0" y="0"/>
            <a:chExt cx="11049000" cy="563088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049000" cy="5630886"/>
            </a:xfrm>
            <a:custGeom>
              <a:avLst/>
              <a:gdLst/>
              <a:ahLst/>
              <a:cxnLst/>
              <a:rect r="r" b="b" t="t" l="l"/>
              <a:pathLst>
                <a:path h="5630886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5630886"/>
                  </a:lnTo>
                  <a:lnTo>
                    <a:pt x="0" y="5630886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258300" y="2371594"/>
            <a:ext cx="8001000" cy="446289"/>
            <a:chOff x="0" y="0"/>
            <a:chExt cx="10668000" cy="5950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668000" cy="595052"/>
            </a:xfrm>
            <a:custGeom>
              <a:avLst/>
              <a:gdLst/>
              <a:ahLst/>
              <a:cxnLst/>
              <a:rect r="r" b="b" t="t" l="l"/>
              <a:pathLst>
                <a:path h="595052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595052"/>
                  </a:lnTo>
                  <a:lnTo>
                    <a:pt x="0" y="5950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10668000" cy="5950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Movement Type Categories Summary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258300" y="2854191"/>
            <a:ext cx="3468682" cy="397896"/>
            <a:chOff x="0" y="0"/>
            <a:chExt cx="4624909" cy="53052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624909" cy="530528"/>
            </a:xfrm>
            <a:custGeom>
              <a:avLst/>
              <a:gdLst/>
              <a:ahLst/>
              <a:cxnLst/>
              <a:rect r="r" b="b" t="t" l="l"/>
              <a:pathLst>
                <a:path h="530528" w="4624909">
                  <a:moveTo>
                    <a:pt x="0" y="0"/>
                  </a:moveTo>
                  <a:lnTo>
                    <a:pt x="4624909" y="0"/>
                  </a:lnTo>
                  <a:lnTo>
                    <a:pt x="4624909" y="530528"/>
                  </a:lnTo>
                  <a:lnTo>
                    <a:pt x="0" y="5305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4624909" cy="54005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431"/>
                </a:lnSpc>
              </a:pPr>
              <a:r>
                <a:rPr lang="en-US" sz="2026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GRN (Goods Receipt Note)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258300" y="3223676"/>
            <a:ext cx="3047256" cy="349411"/>
            <a:chOff x="0" y="0"/>
            <a:chExt cx="4063008" cy="46588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63008" cy="465882"/>
            </a:xfrm>
            <a:custGeom>
              <a:avLst/>
              <a:gdLst/>
              <a:ahLst/>
              <a:cxnLst/>
              <a:rect r="r" b="b" t="t" l="l"/>
              <a:pathLst>
                <a:path h="465882" w="4063008">
                  <a:moveTo>
                    <a:pt x="0" y="0"/>
                  </a:moveTo>
                  <a:lnTo>
                    <a:pt x="4063008" y="0"/>
                  </a:lnTo>
                  <a:lnTo>
                    <a:pt x="4063008" y="465882"/>
                  </a:lnTo>
                  <a:lnTo>
                    <a:pt x="0" y="465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9525"/>
              <a:ext cx="4063008" cy="4563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By Value: NAPTHAPC_ORYX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419060" y="3223676"/>
            <a:ext cx="1497342" cy="349411"/>
            <a:chOff x="0" y="0"/>
            <a:chExt cx="1996456" cy="46588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96456" cy="465882"/>
            </a:xfrm>
            <a:custGeom>
              <a:avLst/>
              <a:gdLst/>
              <a:ahLst/>
              <a:cxnLst/>
              <a:rect r="r" b="b" t="t" l="l"/>
              <a:pathLst>
                <a:path h="465882" w="1996456">
                  <a:moveTo>
                    <a:pt x="0" y="0"/>
                  </a:moveTo>
                  <a:lnTo>
                    <a:pt x="1996456" y="0"/>
                  </a:lnTo>
                  <a:lnTo>
                    <a:pt x="1996456" y="465882"/>
                  </a:lnTo>
                  <a:lnTo>
                    <a:pt x="0" y="465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9525"/>
              <a:ext cx="1996456" cy="4563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₹3,787.36 Cr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258300" y="3464427"/>
            <a:ext cx="2245090" cy="349411"/>
            <a:chOff x="0" y="0"/>
            <a:chExt cx="2993453" cy="46588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993453" cy="465882"/>
            </a:xfrm>
            <a:custGeom>
              <a:avLst/>
              <a:gdLst/>
              <a:ahLst/>
              <a:cxnLst/>
              <a:rect r="r" b="b" t="t" l="l"/>
              <a:pathLst>
                <a:path h="465882" w="2993453">
                  <a:moveTo>
                    <a:pt x="0" y="0"/>
                  </a:moveTo>
                  <a:lnTo>
                    <a:pt x="2993453" y="0"/>
                  </a:lnTo>
                  <a:lnTo>
                    <a:pt x="2993453" y="465882"/>
                  </a:lnTo>
                  <a:lnTo>
                    <a:pt x="0" y="465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9525"/>
              <a:ext cx="2993453" cy="4563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By Count: BIOMASS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5483744" y="3464427"/>
            <a:ext cx="1432656" cy="349411"/>
            <a:chOff x="0" y="0"/>
            <a:chExt cx="1910208" cy="46588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10208" cy="465882"/>
            </a:xfrm>
            <a:custGeom>
              <a:avLst/>
              <a:gdLst/>
              <a:ahLst/>
              <a:cxnLst/>
              <a:rect r="r" b="b" t="t" l="l"/>
              <a:pathLst>
                <a:path h="465882" w="1910208">
                  <a:moveTo>
                    <a:pt x="0" y="0"/>
                  </a:moveTo>
                  <a:lnTo>
                    <a:pt x="1910208" y="0"/>
                  </a:lnTo>
                  <a:lnTo>
                    <a:pt x="1910208" y="465882"/>
                  </a:lnTo>
                  <a:lnTo>
                    <a:pt x="0" y="465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9525"/>
              <a:ext cx="1910208" cy="4563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2,996 items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086850" y="4034527"/>
            <a:ext cx="7858126" cy="1073345"/>
            <a:chOff x="0" y="0"/>
            <a:chExt cx="10477501" cy="143112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477500" cy="1431128"/>
            </a:xfrm>
            <a:custGeom>
              <a:avLst/>
              <a:gdLst/>
              <a:ahLst/>
              <a:cxnLst/>
              <a:rect r="r" b="b" t="t" l="l"/>
              <a:pathLst>
                <a:path h="1431128" w="10477500">
                  <a:moveTo>
                    <a:pt x="0" y="0"/>
                  </a:moveTo>
                  <a:lnTo>
                    <a:pt x="10477500" y="0"/>
                  </a:lnTo>
                  <a:lnTo>
                    <a:pt x="10477500" y="1431128"/>
                  </a:lnTo>
                  <a:lnTo>
                    <a:pt x="0" y="1431128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9258300" y="4027850"/>
            <a:ext cx="982322" cy="397896"/>
            <a:chOff x="0" y="0"/>
            <a:chExt cx="1309763" cy="53052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09763" cy="530528"/>
            </a:xfrm>
            <a:custGeom>
              <a:avLst/>
              <a:gdLst/>
              <a:ahLst/>
              <a:cxnLst/>
              <a:rect r="r" b="b" t="t" l="l"/>
              <a:pathLst>
                <a:path h="530528" w="1309763">
                  <a:moveTo>
                    <a:pt x="0" y="0"/>
                  </a:moveTo>
                  <a:lnTo>
                    <a:pt x="1309763" y="0"/>
                  </a:lnTo>
                  <a:lnTo>
                    <a:pt x="1309763" y="530528"/>
                  </a:lnTo>
                  <a:lnTo>
                    <a:pt x="0" y="5305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"/>
              <a:ext cx="1309763" cy="54005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431"/>
                </a:lnSpc>
              </a:pPr>
              <a:r>
                <a:rPr lang="en-US" sz="2026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Issued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258300" y="4397335"/>
            <a:ext cx="3047256" cy="349411"/>
            <a:chOff x="0" y="0"/>
            <a:chExt cx="4063008" cy="46588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063008" cy="465882"/>
            </a:xfrm>
            <a:custGeom>
              <a:avLst/>
              <a:gdLst/>
              <a:ahLst/>
              <a:cxnLst/>
              <a:rect r="r" b="b" t="t" l="l"/>
              <a:pathLst>
                <a:path h="465882" w="4063008">
                  <a:moveTo>
                    <a:pt x="0" y="0"/>
                  </a:moveTo>
                  <a:lnTo>
                    <a:pt x="4063008" y="0"/>
                  </a:lnTo>
                  <a:lnTo>
                    <a:pt x="4063008" y="465882"/>
                  </a:lnTo>
                  <a:lnTo>
                    <a:pt x="0" y="465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9525"/>
              <a:ext cx="4063008" cy="4563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By Value: NAPTHAPC_ORYX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5288296" y="4397335"/>
            <a:ext cx="1628106" cy="349411"/>
            <a:chOff x="0" y="0"/>
            <a:chExt cx="2170808" cy="46588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2170808" cy="465882"/>
            </a:xfrm>
            <a:custGeom>
              <a:avLst/>
              <a:gdLst/>
              <a:ahLst/>
              <a:cxnLst/>
              <a:rect r="r" b="b" t="t" l="l"/>
              <a:pathLst>
                <a:path h="465882" w="2170808">
                  <a:moveTo>
                    <a:pt x="0" y="0"/>
                  </a:moveTo>
                  <a:lnTo>
                    <a:pt x="2170808" y="0"/>
                  </a:lnTo>
                  <a:lnTo>
                    <a:pt x="2170808" y="465882"/>
                  </a:lnTo>
                  <a:lnTo>
                    <a:pt x="0" y="465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9525"/>
              <a:ext cx="2170808" cy="4563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₹45,323.79 Cr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258300" y="4638086"/>
            <a:ext cx="2417936" cy="349411"/>
            <a:chOff x="0" y="0"/>
            <a:chExt cx="3223915" cy="46588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223915" cy="465882"/>
            </a:xfrm>
            <a:custGeom>
              <a:avLst/>
              <a:gdLst/>
              <a:ahLst/>
              <a:cxnLst/>
              <a:rect r="r" b="b" t="t" l="l"/>
              <a:pathLst>
                <a:path h="465882" w="3223915">
                  <a:moveTo>
                    <a:pt x="0" y="0"/>
                  </a:moveTo>
                  <a:lnTo>
                    <a:pt x="3223915" y="0"/>
                  </a:lnTo>
                  <a:lnTo>
                    <a:pt x="3223915" y="465882"/>
                  </a:lnTo>
                  <a:lnTo>
                    <a:pt x="0" y="465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9525"/>
              <a:ext cx="3223915" cy="4563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By Count: NGASRG01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5483744" y="4638086"/>
            <a:ext cx="1432656" cy="349411"/>
            <a:chOff x="0" y="0"/>
            <a:chExt cx="1910208" cy="465882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910208" cy="465882"/>
            </a:xfrm>
            <a:custGeom>
              <a:avLst/>
              <a:gdLst/>
              <a:ahLst/>
              <a:cxnLst/>
              <a:rect r="r" b="b" t="t" l="l"/>
              <a:pathLst>
                <a:path h="465882" w="1910208">
                  <a:moveTo>
                    <a:pt x="0" y="0"/>
                  </a:moveTo>
                  <a:lnTo>
                    <a:pt x="1910208" y="0"/>
                  </a:lnTo>
                  <a:lnTo>
                    <a:pt x="1910208" y="465882"/>
                  </a:lnTo>
                  <a:lnTo>
                    <a:pt x="0" y="465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9525"/>
              <a:ext cx="1910208" cy="4563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5,913 items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9258300" y="5201507"/>
            <a:ext cx="1345704" cy="397896"/>
            <a:chOff x="0" y="0"/>
            <a:chExt cx="1794272" cy="530528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794272" cy="530528"/>
            </a:xfrm>
            <a:custGeom>
              <a:avLst/>
              <a:gdLst/>
              <a:ahLst/>
              <a:cxnLst/>
              <a:rect r="r" b="b" t="t" l="l"/>
              <a:pathLst>
                <a:path h="530528" w="1794272">
                  <a:moveTo>
                    <a:pt x="0" y="0"/>
                  </a:moveTo>
                  <a:lnTo>
                    <a:pt x="1794272" y="0"/>
                  </a:lnTo>
                  <a:lnTo>
                    <a:pt x="1794272" y="530528"/>
                  </a:lnTo>
                  <a:lnTo>
                    <a:pt x="0" y="5305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9525"/>
              <a:ext cx="1794272" cy="54005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431"/>
                </a:lnSpc>
              </a:pPr>
              <a:r>
                <a:rPr lang="en-US" sz="2026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Returned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9258300" y="5570994"/>
            <a:ext cx="3047256" cy="349411"/>
            <a:chOff x="0" y="0"/>
            <a:chExt cx="4063008" cy="465882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4063008" cy="465882"/>
            </a:xfrm>
            <a:custGeom>
              <a:avLst/>
              <a:gdLst/>
              <a:ahLst/>
              <a:cxnLst/>
              <a:rect r="r" b="b" t="t" l="l"/>
              <a:pathLst>
                <a:path h="465882" w="4063008">
                  <a:moveTo>
                    <a:pt x="0" y="0"/>
                  </a:moveTo>
                  <a:lnTo>
                    <a:pt x="4063008" y="0"/>
                  </a:lnTo>
                  <a:lnTo>
                    <a:pt x="4063008" y="465882"/>
                  </a:lnTo>
                  <a:lnTo>
                    <a:pt x="0" y="465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9525"/>
              <a:ext cx="4063008" cy="4563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By Value: NAPTHAPC_ORYX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5614954" y="5570994"/>
            <a:ext cx="1301446" cy="349411"/>
            <a:chOff x="0" y="0"/>
            <a:chExt cx="1735261" cy="465882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735261" cy="465882"/>
            </a:xfrm>
            <a:custGeom>
              <a:avLst/>
              <a:gdLst/>
              <a:ahLst/>
              <a:cxnLst/>
              <a:rect r="r" b="b" t="t" l="l"/>
              <a:pathLst>
                <a:path h="465882" w="1735261">
                  <a:moveTo>
                    <a:pt x="0" y="0"/>
                  </a:moveTo>
                  <a:lnTo>
                    <a:pt x="1735261" y="0"/>
                  </a:lnTo>
                  <a:lnTo>
                    <a:pt x="1735261" y="465882"/>
                  </a:lnTo>
                  <a:lnTo>
                    <a:pt x="0" y="465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9525"/>
              <a:ext cx="1735261" cy="4563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₹994.54 Cr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9258300" y="5811744"/>
            <a:ext cx="2417936" cy="349411"/>
            <a:chOff x="0" y="0"/>
            <a:chExt cx="3223915" cy="465882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3223915" cy="465882"/>
            </a:xfrm>
            <a:custGeom>
              <a:avLst/>
              <a:gdLst/>
              <a:ahLst/>
              <a:cxnLst/>
              <a:rect r="r" b="b" t="t" l="l"/>
              <a:pathLst>
                <a:path h="465882" w="3223915">
                  <a:moveTo>
                    <a:pt x="0" y="0"/>
                  </a:moveTo>
                  <a:lnTo>
                    <a:pt x="3223915" y="0"/>
                  </a:lnTo>
                  <a:lnTo>
                    <a:pt x="3223915" y="465882"/>
                  </a:lnTo>
                  <a:lnTo>
                    <a:pt x="0" y="465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9525"/>
              <a:ext cx="3223915" cy="4563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By Count: NGASRG01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5679638" y="5811744"/>
            <a:ext cx="1236762" cy="349411"/>
            <a:chOff x="0" y="0"/>
            <a:chExt cx="1649016" cy="465882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649016" cy="465882"/>
            </a:xfrm>
            <a:custGeom>
              <a:avLst/>
              <a:gdLst/>
              <a:ahLst/>
              <a:cxnLst/>
              <a:rect r="r" b="b" t="t" l="l"/>
              <a:pathLst>
                <a:path h="465882" w="1649016">
                  <a:moveTo>
                    <a:pt x="0" y="0"/>
                  </a:moveTo>
                  <a:lnTo>
                    <a:pt x="1649016" y="0"/>
                  </a:lnTo>
                  <a:lnTo>
                    <a:pt x="1649016" y="465882"/>
                  </a:lnTo>
                  <a:lnTo>
                    <a:pt x="0" y="465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9525"/>
              <a:ext cx="1649016" cy="4563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205 items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8872538" y="6852741"/>
            <a:ext cx="8286750" cy="2507818"/>
            <a:chOff x="0" y="0"/>
            <a:chExt cx="11049000" cy="3343757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1049000" cy="3343756"/>
            </a:xfrm>
            <a:custGeom>
              <a:avLst/>
              <a:gdLst/>
              <a:ahLst/>
              <a:cxnLst/>
              <a:rect r="r" b="b" t="t" l="l"/>
              <a:pathLst>
                <a:path h="3343756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3343756"/>
                  </a:lnTo>
                  <a:lnTo>
                    <a:pt x="0" y="3343756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70" id="70"/>
          <p:cNvGrpSpPr/>
          <p:nvPr/>
        </p:nvGrpSpPr>
        <p:grpSpPr>
          <a:xfrm rot="0">
            <a:off x="9086850" y="7041946"/>
            <a:ext cx="8001000" cy="446289"/>
            <a:chOff x="0" y="0"/>
            <a:chExt cx="10668000" cy="595052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0668000" cy="595052"/>
            </a:xfrm>
            <a:custGeom>
              <a:avLst/>
              <a:gdLst/>
              <a:ahLst/>
              <a:cxnLst/>
              <a:rect r="r" b="b" t="t" l="l"/>
              <a:pathLst>
                <a:path h="595052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595052"/>
                  </a:lnTo>
                  <a:lnTo>
                    <a:pt x="0" y="5950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0"/>
              <a:ext cx="10668000" cy="5950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Key Insights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9444038" y="7712055"/>
            <a:ext cx="7500938" cy="789189"/>
            <a:chOff x="0" y="0"/>
            <a:chExt cx="10001251" cy="1052252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10001251" cy="1052252"/>
            </a:xfrm>
            <a:custGeom>
              <a:avLst/>
              <a:gdLst/>
              <a:ahLst/>
              <a:cxnLst/>
              <a:rect r="r" b="b" t="t" l="l"/>
              <a:pathLst>
                <a:path h="1052252" w="10001251">
                  <a:moveTo>
                    <a:pt x="0" y="0"/>
                  </a:moveTo>
                  <a:lnTo>
                    <a:pt x="10001251" y="0"/>
                  </a:lnTo>
                  <a:lnTo>
                    <a:pt x="10001251" y="1052252"/>
                  </a:lnTo>
                  <a:lnTo>
                    <a:pt x="0" y="105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0"/>
              <a:ext cx="10001251" cy="10522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NAPTHAPC_ORYX dominates value across all movement types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9444038" y="8651317"/>
            <a:ext cx="7500938" cy="601876"/>
            <a:chOff x="0" y="0"/>
            <a:chExt cx="10001251" cy="802502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10001251" cy="802502"/>
            </a:xfrm>
            <a:custGeom>
              <a:avLst/>
              <a:gdLst/>
              <a:ahLst/>
              <a:cxnLst/>
              <a:rect r="r" b="b" t="t" l="l"/>
              <a:pathLst>
                <a:path h="802502" w="10001251">
                  <a:moveTo>
                    <a:pt x="0" y="0"/>
                  </a:moveTo>
                  <a:lnTo>
                    <a:pt x="10001251" y="0"/>
                  </a:lnTo>
                  <a:lnTo>
                    <a:pt x="10001251" y="802502"/>
                  </a:lnTo>
                  <a:lnTo>
                    <a:pt x="0" y="8025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0"/>
              <a:ext cx="10001251" cy="80250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Issue transactions represent 86% of total material value</a:t>
              </a:r>
            </a:p>
          </p:txBody>
        </p:sp>
      </p:grpSp>
      <p:grpSp>
        <p:nvGrpSpPr>
          <p:cNvPr name="Group 79" id="79"/>
          <p:cNvGrpSpPr>
            <a:grpSpLocks noChangeAspect="true"/>
          </p:cNvGrpSpPr>
          <p:nvPr/>
        </p:nvGrpSpPr>
        <p:grpSpPr>
          <a:xfrm rot="0">
            <a:off x="9010650" y="7811751"/>
            <a:ext cx="321468" cy="285750"/>
            <a:chOff x="0" y="0"/>
            <a:chExt cx="428624" cy="381000"/>
          </a:xfrm>
        </p:grpSpPr>
        <p:sp>
          <p:nvSpPr>
            <p:cNvPr name="Freeform 80" id="80" descr="preencoded.png"/>
            <p:cNvSpPr/>
            <p:nvPr/>
          </p:nvSpPr>
          <p:spPr>
            <a:xfrm flipH="false" flipV="false" rot="0">
              <a:off x="0" y="0"/>
              <a:ext cx="428625" cy="381000"/>
            </a:xfrm>
            <a:custGeom>
              <a:avLst/>
              <a:gdLst/>
              <a:ahLst/>
              <a:cxnLst/>
              <a:rect r="r" b="b" t="t" l="l"/>
              <a:pathLst>
                <a:path h="381000" w="428625">
                  <a:moveTo>
                    <a:pt x="0" y="0"/>
                  </a:moveTo>
                  <a:lnTo>
                    <a:pt x="428625" y="0"/>
                  </a:lnTo>
                  <a:lnTo>
                    <a:pt x="428625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11" t="0" r="-1110" b="0"/>
              </a:stretch>
            </a:blipFill>
          </p:spPr>
        </p:sp>
      </p:grpSp>
      <p:grpSp>
        <p:nvGrpSpPr>
          <p:cNvPr name="Group 81" id="81"/>
          <p:cNvGrpSpPr>
            <a:grpSpLocks noChangeAspect="true"/>
          </p:cNvGrpSpPr>
          <p:nvPr/>
        </p:nvGrpSpPr>
        <p:grpSpPr>
          <a:xfrm rot="0">
            <a:off x="9028510" y="8811875"/>
            <a:ext cx="285750" cy="285750"/>
            <a:chOff x="0" y="0"/>
            <a:chExt cx="381000" cy="381000"/>
          </a:xfrm>
        </p:grpSpPr>
        <p:sp>
          <p:nvSpPr>
            <p:cNvPr name="Freeform 82" id="82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500" t="0" r="-2499" b="0"/>
              </a:stretch>
            </a:blipFill>
          </p:spPr>
        </p:sp>
      </p:grpSp>
      <p:sp>
        <p:nvSpPr>
          <p:cNvPr name="TextBox 83" id="83"/>
          <p:cNvSpPr txBox="true"/>
          <p:nvPr/>
        </p:nvSpPr>
        <p:spPr>
          <a:xfrm rot="0">
            <a:off x="4730925" y="168941"/>
            <a:ext cx="8826150" cy="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PROCUREMENT &amp; CONTRACTING (Materials Management)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" y="-767748"/>
            <a:ext cx="18287999" cy="1505634"/>
          </a:xfrm>
          <a:custGeom>
            <a:avLst/>
            <a:gdLst/>
            <a:ahLst/>
            <a:cxnLst/>
            <a:rect r="r" b="b" t="t" l="l"/>
            <a:pathLst>
              <a:path h="1505634" w="18287999">
                <a:moveTo>
                  <a:pt x="0" y="0"/>
                </a:moveTo>
                <a:lnTo>
                  <a:pt x="18287999" y="0"/>
                </a:lnTo>
                <a:lnTo>
                  <a:pt x="18287999" y="1505634"/>
                </a:lnTo>
                <a:lnTo>
                  <a:pt x="0" y="1505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20587" y="0"/>
            <a:ext cx="992958" cy="737886"/>
            <a:chOff x="0" y="0"/>
            <a:chExt cx="1323944" cy="9838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3975" cy="983869"/>
            </a:xfrm>
            <a:custGeom>
              <a:avLst/>
              <a:gdLst/>
              <a:ahLst/>
              <a:cxnLst/>
              <a:rect r="r" b="b" t="t" l="l"/>
              <a:pathLst>
                <a:path h="983869" w="1323975">
                  <a:moveTo>
                    <a:pt x="0" y="0"/>
                  </a:moveTo>
                  <a:lnTo>
                    <a:pt x="1323975" y="0"/>
                  </a:lnTo>
                  <a:lnTo>
                    <a:pt x="1323975" y="983869"/>
                  </a:lnTo>
                  <a:lnTo>
                    <a:pt x="0" y="98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2" b="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729380"/>
            <a:ext cx="18745200" cy="628044"/>
            <a:chOff x="0" y="0"/>
            <a:chExt cx="24993600" cy="8373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993600" cy="837438"/>
            </a:xfrm>
            <a:custGeom>
              <a:avLst/>
              <a:gdLst/>
              <a:ahLst/>
              <a:cxnLst/>
              <a:rect r="r" b="b" t="t" l="l"/>
              <a:pathLst>
                <a:path h="837438" w="24993600">
                  <a:moveTo>
                    <a:pt x="0" y="0"/>
                  </a:moveTo>
                  <a:lnTo>
                    <a:pt x="24993600" y="0"/>
                  </a:lnTo>
                  <a:lnTo>
                    <a:pt x="24993600" y="837438"/>
                  </a:lnTo>
                  <a:lnTo>
                    <a:pt x="0" y="837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85850" y="3322896"/>
            <a:ext cx="7175671" cy="5893853"/>
          </a:xfrm>
          <a:custGeom>
            <a:avLst/>
            <a:gdLst/>
            <a:ahLst/>
            <a:cxnLst/>
            <a:rect r="r" b="b" t="t" l="l"/>
            <a:pathLst>
              <a:path h="5893853" w="7175671">
                <a:moveTo>
                  <a:pt x="0" y="0"/>
                </a:moveTo>
                <a:lnTo>
                  <a:pt x="7175671" y="0"/>
                </a:lnTo>
                <a:lnTo>
                  <a:pt x="7175671" y="5893853"/>
                </a:lnTo>
                <a:lnTo>
                  <a:pt x="0" y="5893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57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97649" y="3317003"/>
            <a:ext cx="7501760" cy="5899746"/>
          </a:xfrm>
          <a:custGeom>
            <a:avLst/>
            <a:gdLst/>
            <a:ahLst/>
            <a:cxnLst/>
            <a:rect r="r" b="b" t="t" l="l"/>
            <a:pathLst>
              <a:path h="5899746" w="7501760">
                <a:moveTo>
                  <a:pt x="0" y="0"/>
                </a:moveTo>
                <a:lnTo>
                  <a:pt x="7501759" y="0"/>
                </a:lnTo>
                <a:lnTo>
                  <a:pt x="7501759" y="5899746"/>
                </a:lnTo>
                <a:lnTo>
                  <a:pt x="0" y="5899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438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7200" y="1009650"/>
            <a:ext cx="17825987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4000" spc="-20">
                <a:solidFill>
                  <a:srgbClr val="FFED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TAB 5. MB51 Movement Type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87504" y="1640192"/>
            <a:ext cx="9370191" cy="733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8"/>
              </a:lnSpc>
              <a:spcBef>
                <a:spcPct val="0"/>
              </a:spcBef>
            </a:pPr>
            <a:r>
              <a:rPr lang="en-US" b="true" sz="4299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Comparison of Selected Movement Type</a:t>
            </a:r>
          </a:p>
        </p:txBody>
      </p:sp>
      <p:sp>
        <p:nvSpPr>
          <p:cNvPr name="AutoShape 11" id="11"/>
          <p:cNvSpPr/>
          <p:nvPr/>
        </p:nvSpPr>
        <p:spPr>
          <a:xfrm>
            <a:off x="9143999" y="2840572"/>
            <a:ext cx="0" cy="6417728"/>
          </a:xfrm>
          <a:prstGeom prst="line">
            <a:avLst/>
          </a:prstGeom>
          <a:ln cap="flat" w="38100">
            <a:solidFill>
              <a:srgbClr val="0020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2160290" y="2602447"/>
            <a:ext cx="5026791" cy="58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8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Material Count Comparison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24629" y="2650072"/>
            <a:ext cx="4455291" cy="58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8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Total Value Comparison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30925" y="168941"/>
            <a:ext cx="8826150" cy="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PROCUREMENT &amp; CONTRACTING (Materials Management)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" y="-767748"/>
            <a:ext cx="18287999" cy="1505634"/>
          </a:xfrm>
          <a:custGeom>
            <a:avLst/>
            <a:gdLst/>
            <a:ahLst/>
            <a:cxnLst/>
            <a:rect r="r" b="b" t="t" l="l"/>
            <a:pathLst>
              <a:path h="1505634" w="18287999">
                <a:moveTo>
                  <a:pt x="0" y="0"/>
                </a:moveTo>
                <a:lnTo>
                  <a:pt x="18287999" y="0"/>
                </a:lnTo>
                <a:lnTo>
                  <a:pt x="18287999" y="1505634"/>
                </a:lnTo>
                <a:lnTo>
                  <a:pt x="0" y="1505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20587" y="0"/>
            <a:ext cx="992958" cy="737886"/>
            <a:chOff x="0" y="0"/>
            <a:chExt cx="1323944" cy="9838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3975" cy="983869"/>
            </a:xfrm>
            <a:custGeom>
              <a:avLst/>
              <a:gdLst/>
              <a:ahLst/>
              <a:cxnLst/>
              <a:rect r="r" b="b" t="t" l="l"/>
              <a:pathLst>
                <a:path h="983869" w="1323975">
                  <a:moveTo>
                    <a:pt x="0" y="0"/>
                  </a:moveTo>
                  <a:lnTo>
                    <a:pt x="1323975" y="0"/>
                  </a:lnTo>
                  <a:lnTo>
                    <a:pt x="1323975" y="983869"/>
                  </a:lnTo>
                  <a:lnTo>
                    <a:pt x="0" y="98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2" b="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15450" y="6100355"/>
            <a:ext cx="8286750" cy="3714750"/>
            <a:chOff x="0" y="0"/>
            <a:chExt cx="11049000" cy="4953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49000" cy="4953000"/>
            </a:xfrm>
            <a:custGeom>
              <a:avLst/>
              <a:gdLst/>
              <a:ahLst/>
              <a:cxnLst/>
              <a:rect r="r" b="b" t="t" l="l"/>
              <a:pathLst>
                <a:path h="49530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4953000"/>
                  </a:lnTo>
                  <a:lnTo>
                    <a:pt x="0" y="4953000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9729380"/>
            <a:ext cx="18745200" cy="628044"/>
            <a:chOff x="0" y="0"/>
            <a:chExt cx="24993600" cy="8373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993600" cy="837438"/>
            </a:xfrm>
            <a:custGeom>
              <a:avLst/>
              <a:gdLst/>
              <a:ahLst/>
              <a:cxnLst/>
              <a:rect r="r" b="b" t="t" l="l"/>
              <a:pathLst>
                <a:path h="837438" w="24993600">
                  <a:moveTo>
                    <a:pt x="0" y="0"/>
                  </a:moveTo>
                  <a:lnTo>
                    <a:pt x="24993600" y="0"/>
                  </a:lnTo>
                  <a:lnTo>
                    <a:pt x="24993600" y="837438"/>
                  </a:lnTo>
                  <a:lnTo>
                    <a:pt x="0" y="837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6294202" y="721518"/>
            <a:ext cx="3721224" cy="700088"/>
            <a:chOff x="0" y="0"/>
            <a:chExt cx="4961632" cy="9334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61632" cy="933451"/>
            </a:xfrm>
            <a:custGeom>
              <a:avLst/>
              <a:gdLst/>
              <a:ahLst/>
              <a:cxnLst/>
              <a:rect r="r" b="b" t="t" l="l"/>
              <a:pathLst>
                <a:path h="933451" w="4961632">
                  <a:moveTo>
                    <a:pt x="0" y="0"/>
                  </a:moveTo>
                  <a:lnTo>
                    <a:pt x="4961632" y="0"/>
                  </a:lnTo>
                  <a:lnTo>
                    <a:pt x="4961632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4961632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Delay Reason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872550" y="721518"/>
            <a:ext cx="2264066" cy="700088"/>
            <a:chOff x="0" y="0"/>
            <a:chExt cx="3018755" cy="93345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18755" cy="933451"/>
            </a:xfrm>
            <a:custGeom>
              <a:avLst/>
              <a:gdLst/>
              <a:ahLst/>
              <a:cxnLst/>
              <a:rect r="r" b="b" t="t" l="l"/>
              <a:pathLst>
                <a:path h="933451" w="3018755">
                  <a:moveTo>
                    <a:pt x="0" y="0"/>
                  </a:moveTo>
                  <a:lnTo>
                    <a:pt x="3018755" y="0"/>
                  </a:lnTo>
                  <a:lnTo>
                    <a:pt x="3018755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3018755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Analysis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15450" y="1656941"/>
            <a:ext cx="8286750" cy="4252914"/>
            <a:chOff x="0" y="0"/>
            <a:chExt cx="11049000" cy="567055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049000" cy="5670552"/>
            </a:xfrm>
            <a:custGeom>
              <a:avLst/>
              <a:gdLst/>
              <a:ahLst/>
              <a:cxnLst/>
              <a:rect r="r" b="b" t="t" l="l"/>
              <a:pathLst>
                <a:path h="5670552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5670552"/>
                  </a:lnTo>
                  <a:lnTo>
                    <a:pt x="0" y="5670552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14364" y="9820278"/>
            <a:ext cx="17059276" cy="342900"/>
            <a:chOff x="0" y="0"/>
            <a:chExt cx="22745701" cy="457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745702" cy="457200"/>
            </a:xfrm>
            <a:custGeom>
              <a:avLst/>
              <a:gdLst/>
              <a:ahLst/>
              <a:cxnLst/>
              <a:rect r="r" b="b" t="t" l="l"/>
              <a:pathLst>
                <a:path h="457200" w="22745702">
                  <a:moveTo>
                    <a:pt x="0" y="0"/>
                  </a:moveTo>
                  <a:lnTo>
                    <a:pt x="22745702" y="0"/>
                  </a:lnTo>
                  <a:lnTo>
                    <a:pt x="22745702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22745701" cy="4476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 i="true">
                  <a:solidFill>
                    <a:srgbClr val="000000"/>
                  </a:solidFill>
                  <a:latin typeface="Noto Sans Italics"/>
                  <a:ea typeface="Noto Sans Italics"/>
                  <a:cs typeface="Noto Sans Italics"/>
                  <a:sym typeface="Noto Sans Italics"/>
                </a:rPr>
                <a:t>Dataset: GRN Completion data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29762" y="1871255"/>
            <a:ext cx="8001000" cy="400050"/>
            <a:chOff x="0" y="0"/>
            <a:chExt cx="10668000" cy="533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668000" cy="533400"/>
            </a:xfrm>
            <a:custGeom>
              <a:avLst/>
              <a:gdLst/>
              <a:ahLst/>
              <a:cxnLst/>
              <a:rect r="r" b="b" t="t" l="l"/>
              <a:pathLst>
                <a:path h="5334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10668000" cy="533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Delay Types Comparison</a:t>
              </a:r>
            </a:p>
          </p:txBody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9565482" y="3014255"/>
            <a:ext cx="285750" cy="285750"/>
            <a:chOff x="0" y="0"/>
            <a:chExt cx="381000" cy="381000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00" t="0" r="-2499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0029826" y="2942817"/>
            <a:ext cx="5819030" cy="428626"/>
            <a:chOff x="0" y="0"/>
            <a:chExt cx="7758707" cy="57150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758707" cy="571501"/>
            </a:xfrm>
            <a:custGeom>
              <a:avLst/>
              <a:gdLst/>
              <a:ahLst/>
              <a:cxnLst/>
              <a:rect r="r" b="b" t="t" l="l"/>
              <a:pathLst>
                <a:path h="571501" w="7758707">
                  <a:moveTo>
                    <a:pt x="0" y="0"/>
                  </a:moveTo>
                  <a:lnTo>
                    <a:pt x="7758707" y="0"/>
                  </a:lnTo>
                  <a:lnTo>
                    <a:pt x="7758707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7758707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55 delays with no specific reason recorded</a:t>
              </a:r>
            </a:p>
          </p:txBody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565482" y="3626236"/>
            <a:ext cx="285750" cy="285750"/>
            <a:chOff x="0" y="0"/>
            <a:chExt cx="381000" cy="3810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500" t="0" r="-2499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0029826" y="3457167"/>
            <a:ext cx="7500938" cy="857250"/>
            <a:chOff x="0" y="0"/>
            <a:chExt cx="10001251" cy="1143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001251" cy="1143000"/>
            </a:xfrm>
            <a:custGeom>
              <a:avLst/>
              <a:gdLst/>
              <a:ahLst/>
              <a:cxnLst/>
              <a:rect r="r" b="b" t="t" l="l"/>
              <a:pathLst>
                <a:path h="1143000" w="10001251">
                  <a:moveTo>
                    <a:pt x="0" y="0"/>
                  </a:moveTo>
                  <a:lnTo>
                    <a:pt x="10001251" y="0"/>
                  </a:lnTo>
                  <a:lnTo>
                    <a:pt x="10001251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0"/>
              <a:ext cx="10001251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"Safety card not available" is the most common specific reason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529762" y="4381092"/>
            <a:ext cx="8001000" cy="428626"/>
            <a:chOff x="0" y="0"/>
            <a:chExt cx="10668000" cy="57150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668000" cy="571501"/>
            </a:xfrm>
            <a:custGeom>
              <a:avLst/>
              <a:gdLst/>
              <a:ahLst/>
              <a:cxnLst/>
              <a:rect r="r" b="b" t="t" l="l"/>
              <a:pathLst>
                <a:path h="571501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0"/>
              <a:ext cx="10668000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MRR to MMX Delays</a:t>
              </a:r>
            </a:p>
          </p:txBody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9565482" y="4862106"/>
            <a:ext cx="285750" cy="285750"/>
            <a:chOff x="0" y="0"/>
            <a:chExt cx="381000" cy="381000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00" t="0" r="-2499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0029826" y="4790668"/>
            <a:ext cx="5819030" cy="428626"/>
            <a:chOff x="0" y="0"/>
            <a:chExt cx="7758707" cy="57150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758707" cy="571501"/>
            </a:xfrm>
            <a:custGeom>
              <a:avLst/>
              <a:gdLst/>
              <a:ahLst/>
              <a:cxnLst/>
              <a:rect r="r" b="b" t="t" l="l"/>
              <a:pathLst>
                <a:path h="571501" w="7758707">
                  <a:moveTo>
                    <a:pt x="0" y="0"/>
                  </a:moveTo>
                  <a:lnTo>
                    <a:pt x="7758707" y="0"/>
                  </a:lnTo>
                  <a:lnTo>
                    <a:pt x="7758707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0"/>
              <a:ext cx="7758707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64 delays with no specific reason recorded</a:t>
              </a:r>
            </a:p>
          </p:txBody>
        </p:sp>
      </p:grp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9565482" y="5433606"/>
            <a:ext cx="285750" cy="285750"/>
            <a:chOff x="0" y="0"/>
            <a:chExt cx="381000" cy="381000"/>
          </a:xfrm>
        </p:grpSpPr>
        <p:sp>
          <p:nvSpPr>
            <p:cNvPr name="Freeform 42" id="42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500" t="0" r="-2499" b="0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0029826" y="5362168"/>
            <a:ext cx="7408068" cy="428626"/>
            <a:chOff x="0" y="0"/>
            <a:chExt cx="9877424" cy="571501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9877424" cy="571501"/>
            </a:xfrm>
            <a:custGeom>
              <a:avLst/>
              <a:gdLst/>
              <a:ahLst/>
              <a:cxnLst/>
              <a:rect r="r" b="b" t="t" l="l"/>
              <a:pathLst>
                <a:path h="571501" w="9877424">
                  <a:moveTo>
                    <a:pt x="0" y="0"/>
                  </a:moveTo>
                  <a:lnTo>
                    <a:pt x="9877424" y="0"/>
                  </a:lnTo>
                  <a:lnTo>
                    <a:pt x="9877424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0"/>
              <a:ext cx="9877424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Fewer reason-specific delays compared to TPN to MRR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529762" y="6452780"/>
            <a:ext cx="8001000" cy="400050"/>
            <a:chOff x="0" y="0"/>
            <a:chExt cx="10668000" cy="5334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0668000" cy="533400"/>
            </a:xfrm>
            <a:custGeom>
              <a:avLst/>
              <a:gdLst/>
              <a:ahLst/>
              <a:cxnLst/>
              <a:rect r="r" b="b" t="t" l="l"/>
              <a:pathLst>
                <a:path h="5334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0"/>
              <a:ext cx="10668000" cy="533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Key Insights</a:t>
              </a:r>
            </a:p>
          </p:txBody>
        </p:sp>
      </p:grpSp>
      <p:grpSp>
        <p:nvGrpSpPr>
          <p:cNvPr name="Group 49" id="49"/>
          <p:cNvGrpSpPr>
            <a:grpSpLocks noChangeAspect="true"/>
          </p:cNvGrpSpPr>
          <p:nvPr/>
        </p:nvGrpSpPr>
        <p:grpSpPr>
          <a:xfrm rot="0">
            <a:off x="9565482" y="7271930"/>
            <a:ext cx="285750" cy="285750"/>
            <a:chOff x="0" y="0"/>
            <a:chExt cx="381000" cy="381000"/>
          </a:xfrm>
        </p:grpSpPr>
        <p:sp>
          <p:nvSpPr>
            <p:cNvPr name="Freeform 50" id="50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500" t="0" r="-2499" b="0"/>
              </a:stretch>
            </a:blip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10029826" y="7167155"/>
            <a:ext cx="6748890" cy="428626"/>
            <a:chOff x="0" y="0"/>
            <a:chExt cx="8998520" cy="571501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998520" cy="571501"/>
            </a:xfrm>
            <a:custGeom>
              <a:avLst/>
              <a:gdLst/>
              <a:ahLst/>
              <a:cxnLst/>
              <a:rect r="r" b="b" t="t" l="l"/>
              <a:pathLst>
                <a:path h="571501" w="8998520">
                  <a:moveTo>
                    <a:pt x="0" y="0"/>
                  </a:moveTo>
                  <a:lnTo>
                    <a:pt x="8998520" y="0"/>
                  </a:lnTo>
                  <a:lnTo>
                    <a:pt x="8998520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0"/>
              <a:ext cx="8998520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Unspecified reasons account for 62% of all delays</a:t>
              </a:r>
            </a:p>
          </p:txBody>
        </p:sp>
      </p:grpSp>
      <p:grpSp>
        <p:nvGrpSpPr>
          <p:cNvPr name="Group 54" id="54"/>
          <p:cNvGrpSpPr>
            <a:grpSpLocks noChangeAspect="true"/>
          </p:cNvGrpSpPr>
          <p:nvPr/>
        </p:nvGrpSpPr>
        <p:grpSpPr>
          <a:xfrm rot="0">
            <a:off x="9601200" y="8052981"/>
            <a:ext cx="214312" cy="285750"/>
            <a:chOff x="0" y="0"/>
            <a:chExt cx="285749" cy="381000"/>
          </a:xfrm>
        </p:grpSpPr>
        <p:sp>
          <p:nvSpPr>
            <p:cNvPr name="Freeform 55" id="55" descr="preencoded.png"/>
            <p:cNvSpPr/>
            <p:nvPr/>
          </p:nvSpPr>
          <p:spPr>
            <a:xfrm flipH="false" flipV="false" rot="0">
              <a:off x="0" y="0"/>
              <a:ext cx="285750" cy="381000"/>
            </a:xfrm>
            <a:custGeom>
              <a:avLst/>
              <a:gdLst/>
              <a:ahLst/>
              <a:cxnLst/>
              <a:rect r="r" b="b" t="t" l="l"/>
              <a:pathLst>
                <a:path h="381000" w="285750">
                  <a:moveTo>
                    <a:pt x="0" y="0"/>
                  </a:moveTo>
                  <a:lnTo>
                    <a:pt x="285750" y="0"/>
                  </a:lnTo>
                  <a:lnTo>
                    <a:pt x="2857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10029826" y="7767231"/>
            <a:ext cx="7500938" cy="857250"/>
            <a:chOff x="0" y="0"/>
            <a:chExt cx="10001251" cy="11430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0001251" cy="1143000"/>
            </a:xfrm>
            <a:custGeom>
              <a:avLst/>
              <a:gdLst/>
              <a:ahLst/>
              <a:cxnLst/>
              <a:rect r="r" b="b" t="t" l="l"/>
              <a:pathLst>
                <a:path h="1143000" w="10001251">
                  <a:moveTo>
                    <a:pt x="0" y="0"/>
                  </a:moveTo>
                  <a:lnTo>
                    <a:pt x="10001251" y="0"/>
                  </a:lnTo>
                  <a:lnTo>
                    <a:pt x="10001251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0"/>
              <a:ext cx="10001251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Implementing mandatory reason codes could improve tracking</a:t>
              </a:r>
            </a:p>
          </p:txBody>
        </p:sp>
      </p:grpSp>
      <p:grpSp>
        <p:nvGrpSpPr>
          <p:cNvPr name="Group 59" id="59"/>
          <p:cNvGrpSpPr>
            <a:grpSpLocks noChangeAspect="true"/>
          </p:cNvGrpSpPr>
          <p:nvPr/>
        </p:nvGrpSpPr>
        <p:grpSpPr>
          <a:xfrm rot="0">
            <a:off x="9565482" y="8791169"/>
            <a:ext cx="285750" cy="285750"/>
            <a:chOff x="0" y="0"/>
            <a:chExt cx="381000" cy="381000"/>
          </a:xfrm>
        </p:grpSpPr>
        <p:sp>
          <p:nvSpPr>
            <p:cNvPr name="Freeform 60" id="60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500" t="0" r="-2499" b="0"/>
              </a:stretch>
            </a:blipFill>
          </p:spPr>
        </p:sp>
      </p:grpSp>
      <p:grpSp>
        <p:nvGrpSpPr>
          <p:cNvPr name="Group 61" id="61"/>
          <p:cNvGrpSpPr/>
          <p:nvPr/>
        </p:nvGrpSpPr>
        <p:grpSpPr>
          <a:xfrm rot="0">
            <a:off x="10029826" y="8719731"/>
            <a:ext cx="6854596" cy="428626"/>
            <a:chOff x="0" y="0"/>
            <a:chExt cx="9139461" cy="571501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9139462" cy="571501"/>
            </a:xfrm>
            <a:custGeom>
              <a:avLst/>
              <a:gdLst/>
              <a:ahLst/>
              <a:cxnLst/>
              <a:rect r="r" b="b" t="t" l="l"/>
              <a:pathLst>
                <a:path h="571501" w="9139462">
                  <a:moveTo>
                    <a:pt x="0" y="0"/>
                  </a:moveTo>
                  <a:lnTo>
                    <a:pt x="9139462" y="0"/>
                  </a:lnTo>
                  <a:lnTo>
                    <a:pt x="9139462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0"/>
              <a:ext cx="9139461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Safety documentation process needs optimization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9529762" y="2442755"/>
            <a:ext cx="8001000" cy="428626"/>
            <a:chOff x="0" y="0"/>
            <a:chExt cx="10668000" cy="571501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0668000" cy="571501"/>
            </a:xfrm>
            <a:custGeom>
              <a:avLst/>
              <a:gdLst/>
              <a:ahLst/>
              <a:cxnLst/>
              <a:rect r="r" b="b" t="t" l="l"/>
              <a:pathLst>
                <a:path h="571501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0"/>
              <a:ext cx="10668000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TPN to MRR Delays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763928" y="4239433"/>
            <a:ext cx="2859389" cy="3102722"/>
          </a:xfrm>
          <a:custGeom>
            <a:avLst/>
            <a:gdLst/>
            <a:ahLst/>
            <a:cxnLst/>
            <a:rect r="r" b="b" t="t" l="l"/>
            <a:pathLst>
              <a:path h="3102722" w="2859389">
                <a:moveTo>
                  <a:pt x="0" y="0"/>
                </a:moveTo>
                <a:lnTo>
                  <a:pt x="2859390" y="0"/>
                </a:lnTo>
                <a:lnTo>
                  <a:pt x="2859390" y="3102722"/>
                </a:lnTo>
                <a:lnTo>
                  <a:pt x="0" y="31027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2431" r="-219852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3140468" y="4239433"/>
            <a:ext cx="2697299" cy="3102722"/>
          </a:xfrm>
          <a:custGeom>
            <a:avLst/>
            <a:gdLst/>
            <a:ahLst/>
            <a:cxnLst/>
            <a:rect r="r" b="b" t="t" l="l"/>
            <a:pathLst>
              <a:path h="3102722" w="2697299">
                <a:moveTo>
                  <a:pt x="0" y="0"/>
                </a:moveTo>
                <a:lnTo>
                  <a:pt x="2697299" y="0"/>
                </a:lnTo>
                <a:lnTo>
                  <a:pt x="2697299" y="3102722"/>
                </a:lnTo>
                <a:lnTo>
                  <a:pt x="0" y="31027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6009" t="-2431" r="-133064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5275776" y="4239433"/>
            <a:ext cx="3589148" cy="3102722"/>
          </a:xfrm>
          <a:custGeom>
            <a:avLst/>
            <a:gdLst/>
            <a:ahLst/>
            <a:cxnLst/>
            <a:rect r="r" b="b" t="t" l="l"/>
            <a:pathLst>
              <a:path h="3102722" w="3589148">
                <a:moveTo>
                  <a:pt x="0" y="0"/>
                </a:moveTo>
                <a:lnTo>
                  <a:pt x="3589148" y="0"/>
                </a:lnTo>
                <a:lnTo>
                  <a:pt x="3589148" y="3102722"/>
                </a:lnTo>
                <a:lnTo>
                  <a:pt x="0" y="31027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54819" t="-2431" r="0" b="0"/>
            </a:stretch>
          </a:blipFill>
        </p:spPr>
      </p:sp>
      <p:sp>
        <p:nvSpPr>
          <p:cNvPr name="TextBox 70" id="70"/>
          <p:cNvSpPr txBox="true"/>
          <p:nvPr/>
        </p:nvSpPr>
        <p:spPr>
          <a:xfrm rot="0">
            <a:off x="596768" y="3501458"/>
            <a:ext cx="8537707" cy="55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b="true" sz="3600" spc="-18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MRR Counts by Reason Code and Delay Type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4730925" y="168941"/>
            <a:ext cx="8826150" cy="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PROCUREMENT &amp; CONTRACTING (Materials Management)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17014" y="1219322"/>
            <a:ext cx="8687014" cy="701227"/>
            <a:chOff x="0" y="0"/>
            <a:chExt cx="11563872" cy="9334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63872" cy="933451"/>
            </a:xfrm>
            <a:custGeom>
              <a:avLst/>
              <a:gdLst/>
              <a:ahLst/>
              <a:cxnLst/>
              <a:rect r="r" b="b" t="t" l="l"/>
              <a:pathLst>
                <a:path h="933451" w="11563872">
                  <a:moveTo>
                    <a:pt x="0" y="0"/>
                  </a:moveTo>
                  <a:lnTo>
                    <a:pt x="11563872" y="0"/>
                  </a:lnTo>
                  <a:lnTo>
                    <a:pt x="11563872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1563872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Material Management Processes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89494" y="1247897"/>
            <a:ext cx="2570177" cy="701227"/>
            <a:chOff x="0" y="0"/>
            <a:chExt cx="3421336" cy="9334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1336" cy="933451"/>
            </a:xfrm>
            <a:custGeom>
              <a:avLst/>
              <a:gdLst/>
              <a:ahLst/>
              <a:cxnLst/>
              <a:rect r="r" b="b" t="t" l="l"/>
              <a:pathLst>
                <a:path h="933451" w="3421336">
                  <a:moveTo>
                    <a:pt x="0" y="0"/>
                  </a:moveTo>
                  <a:lnTo>
                    <a:pt x="3421336" y="0"/>
                  </a:lnTo>
                  <a:lnTo>
                    <a:pt x="3421336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421336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Overview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0927" y="2320599"/>
            <a:ext cx="5567127" cy="3046875"/>
            <a:chOff x="0" y="0"/>
            <a:chExt cx="5638800" cy="30861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638800" cy="3086100"/>
            </a:xfrm>
            <a:custGeom>
              <a:avLst/>
              <a:gdLst/>
              <a:ahLst/>
              <a:cxnLst/>
              <a:rect r="r" b="b" t="t" l="l"/>
              <a:pathLst>
                <a:path h="3086100" w="5638800">
                  <a:moveTo>
                    <a:pt x="0" y="0"/>
                  </a:moveTo>
                  <a:lnTo>
                    <a:pt x="5638800" y="0"/>
                  </a:lnTo>
                  <a:lnTo>
                    <a:pt x="5638800" y="3086100"/>
                  </a:lnTo>
                  <a:lnTo>
                    <a:pt x="0" y="3086100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504293" y="2602716"/>
            <a:ext cx="940394" cy="940394"/>
            <a:chOff x="0" y="0"/>
            <a:chExt cx="952501" cy="952501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4574" y="3686733"/>
            <a:ext cx="5190970" cy="526620"/>
            <a:chOff x="0" y="0"/>
            <a:chExt cx="5257800" cy="533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57800" cy="533400"/>
            </a:xfrm>
            <a:custGeom>
              <a:avLst/>
              <a:gdLst/>
              <a:ahLst/>
              <a:cxnLst/>
              <a:rect r="r" b="b" t="t" l="l"/>
              <a:pathLst>
                <a:path h="533400" w="5257800">
                  <a:moveTo>
                    <a:pt x="0" y="0"/>
                  </a:moveTo>
                  <a:lnTo>
                    <a:pt x="5257800" y="0"/>
                  </a:lnTo>
                  <a:lnTo>
                    <a:pt x="5257800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5257800" cy="533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00"/>
                </a:lnSpc>
              </a:pPr>
              <a:r>
                <a:rPr lang="en-US" sz="22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1. Planning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09607" y="4234605"/>
            <a:ext cx="4814813" cy="376157"/>
            <a:chOff x="0" y="0"/>
            <a:chExt cx="4876800" cy="381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76800" cy="381000"/>
            </a:xfrm>
            <a:custGeom>
              <a:avLst/>
              <a:gdLst/>
              <a:ahLst/>
              <a:cxnLst/>
              <a:rect r="r" b="b" t="t" l="l"/>
              <a:pathLst>
                <a:path h="381000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38100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4876800" cy="381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Material requirement planning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890039" y="3536896"/>
            <a:ext cx="618807" cy="655206"/>
            <a:chOff x="0" y="0"/>
            <a:chExt cx="647701" cy="685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47701" cy="685800"/>
            </a:xfrm>
            <a:custGeom>
              <a:avLst/>
              <a:gdLst/>
              <a:ahLst/>
              <a:cxnLst/>
              <a:rect r="r" b="b" t="t" l="l"/>
              <a:pathLst>
                <a:path h="685800" w="647701">
                  <a:moveTo>
                    <a:pt x="0" y="0"/>
                  </a:moveTo>
                  <a:lnTo>
                    <a:pt x="647701" y="0"/>
                  </a:lnTo>
                  <a:lnTo>
                    <a:pt x="647701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647701" cy="6953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FFD700"/>
                  </a:solidFill>
                  <a:latin typeface="Noto Sans"/>
                  <a:ea typeface="Noto Sans"/>
                  <a:cs typeface="Noto Sans"/>
                  <a:sym typeface="Noto Sans"/>
                </a:rPr>
                <a:t>→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358713" y="2320599"/>
            <a:ext cx="5567127" cy="3046875"/>
            <a:chOff x="0" y="0"/>
            <a:chExt cx="5638800" cy="308610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38800" cy="3086100"/>
            </a:xfrm>
            <a:custGeom>
              <a:avLst/>
              <a:gdLst/>
              <a:ahLst/>
              <a:cxnLst/>
              <a:rect r="r" b="b" t="t" l="l"/>
              <a:pathLst>
                <a:path h="3086100" w="5638800">
                  <a:moveTo>
                    <a:pt x="0" y="0"/>
                  </a:moveTo>
                  <a:lnTo>
                    <a:pt x="5638800" y="0"/>
                  </a:lnTo>
                  <a:lnTo>
                    <a:pt x="5638800" y="3086100"/>
                  </a:lnTo>
                  <a:lnTo>
                    <a:pt x="0" y="3086100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8672079" y="2602716"/>
            <a:ext cx="940394" cy="940394"/>
            <a:chOff x="0" y="0"/>
            <a:chExt cx="952501" cy="952501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645747" y="3693088"/>
            <a:ext cx="5190970" cy="526620"/>
            <a:chOff x="0" y="0"/>
            <a:chExt cx="5257800" cy="533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257800" cy="533400"/>
            </a:xfrm>
            <a:custGeom>
              <a:avLst/>
              <a:gdLst/>
              <a:ahLst/>
              <a:cxnLst/>
              <a:rect r="r" b="b" t="t" l="l"/>
              <a:pathLst>
                <a:path h="533400" w="5257800">
                  <a:moveTo>
                    <a:pt x="0" y="0"/>
                  </a:moveTo>
                  <a:lnTo>
                    <a:pt x="5257800" y="0"/>
                  </a:lnTo>
                  <a:lnTo>
                    <a:pt x="5257800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5257800" cy="533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00"/>
                </a:lnSpc>
              </a:pPr>
              <a:r>
                <a:rPr lang="en-US" sz="22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2. Procurement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650895" y="4234605"/>
            <a:ext cx="4814813" cy="376157"/>
            <a:chOff x="0" y="0"/>
            <a:chExt cx="4876800" cy="381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876800" cy="381000"/>
            </a:xfrm>
            <a:custGeom>
              <a:avLst/>
              <a:gdLst/>
              <a:ahLst/>
              <a:cxnLst/>
              <a:rect r="r" b="b" t="t" l="l"/>
              <a:pathLst>
                <a:path h="381000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38100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4876800" cy="381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Purchase from approved vendors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650895" y="4610762"/>
            <a:ext cx="4814813" cy="376157"/>
            <a:chOff x="0" y="0"/>
            <a:chExt cx="4876800" cy="381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876800" cy="381000"/>
            </a:xfrm>
            <a:custGeom>
              <a:avLst/>
              <a:gdLst/>
              <a:ahLst/>
              <a:cxnLst/>
              <a:rect r="r" b="b" t="t" l="l"/>
              <a:pathLst>
                <a:path h="381000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38100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4876800" cy="381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PO (Purchase Order) creation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503152" y="2320599"/>
            <a:ext cx="5567127" cy="3046875"/>
            <a:chOff x="0" y="0"/>
            <a:chExt cx="5638800" cy="308610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638800" cy="3086100"/>
            </a:xfrm>
            <a:custGeom>
              <a:avLst/>
              <a:gdLst/>
              <a:ahLst/>
              <a:cxnLst/>
              <a:rect r="r" b="b" t="t" l="l"/>
              <a:pathLst>
                <a:path h="3086100" w="5638800">
                  <a:moveTo>
                    <a:pt x="0" y="0"/>
                  </a:moveTo>
                  <a:lnTo>
                    <a:pt x="5638800" y="0"/>
                  </a:lnTo>
                  <a:lnTo>
                    <a:pt x="5638800" y="3086100"/>
                  </a:lnTo>
                  <a:lnTo>
                    <a:pt x="0" y="3086100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2101346" y="3505494"/>
            <a:ext cx="639469" cy="677083"/>
            <a:chOff x="0" y="0"/>
            <a:chExt cx="647701" cy="685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47701" cy="685800"/>
            </a:xfrm>
            <a:custGeom>
              <a:avLst/>
              <a:gdLst/>
              <a:ahLst/>
              <a:cxnLst/>
              <a:rect r="r" b="b" t="t" l="l"/>
              <a:pathLst>
                <a:path h="685800" w="647701">
                  <a:moveTo>
                    <a:pt x="0" y="0"/>
                  </a:moveTo>
                  <a:lnTo>
                    <a:pt x="647701" y="0"/>
                  </a:lnTo>
                  <a:lnTo>
                    <a:pt x="647701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"/>
              <a:ext cx="647701" cy="6953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FFD700"/>
                  </a:solidFill>
                  <a:latin typeface="Noto Sans"/>
                  <a:ea typeface="Noto Sans"/>
                  <a:cs typeface="Noto Sans"/>
                  <a:sym typeface="Noto Sans"/>
                </a:rPr>
                <a:t>→</a:t>
              </a:r>
            </a:p>
          </p:txBody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14740569" y="2495853"/>
            <a:ext cx="1154121" cy="1154121"/>
            <a:chOff x="0" y="0"/>
            <a:chExt cx="952501" cy="952501"/>
          </a:xfrm>
        </p:grpSpPr>
        <p:sp>
          <p:nvSpPr>
            <p:cNvPr name="Freeform 40" id="40" descr="preencoded.png"/>
            <p:cNvSpPr/>
            <p:nvPr/>
          </p:nvSpPr>
          <p:spPr>
            <a:xfrm flipH="false" flipV="false" rot="0">
              <a:off x="0" y="0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2101346" y="3626889"/>
            <a:ext cx="6370739" cy="646307"/>
            <a:chOff x="0" y="0"/>
            <a:chExt cx="5257800" cy="5334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257800" cy="533400"/>
            </a:xfrm>
            <a:custGeom>
              <a:avLst/>
              <a:gdLst/>
              <a:ahLst/>
              <a:cxnLst/>
              <a:rect r="r" b="b" t="t" l="l"/>
              <a:pathLst>
                <a:path h="533400" w="5257800">
                  <a:moveTo>
                    <a:pt x="0" y="0"/>
                  </a:moveTo>
                  <a:lnTo>
                    <a:pt x="5257800" y="0"/>
                  </a:lnTo>
                  <a:lnTo>
                    <a:pt x="5257800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0"/>
              <a:ext cx="5257800" cy="533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00"/>
                </a:lnSpc>
              </a:pPr>
              <a:r>
                <a:rPr lang="en-US" sz="22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3. Receiving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3912390" y="4145274"/>
            <a:ext cx="5909091" cy="461648"/>
            <a:chOff x="0" y="0"/>
            <a:chExt cx="4876800" cy="3810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876800" cy="381000"/>
            </a:xfrm>
            <a:custGeom>
              <a:avLst/>
              <a:gdLst/>
              <a:ahLst/>
              <a:cxnLst/>
              <a:rect r="r" b="b" t="t" l="l"/>
              <a:pathLst>
                <a:path h="381000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38100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0"/>
              <a:ext cx="4876800" cy="381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Goods Receipt Note (GRN)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3912390" y="4536832"/>
            <a:ext cx="5909091" cy="461648"/>
            <a:chOff x="0" y="0"/>
            <a:chExt cx="4876800" cy="3810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876800" cy="381000"/>
            </a:xfrm>
            <a:custGeom>
              <a:avLst/>
              <a:gdLst/>
              <a:ahLst/>
              <a:cxnLst/>
              <a:rect r="r" b="b" t="t" l="l"/>
              <a:pathLst>
                <a:path h="381000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38100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0"/>
              <a:ext cx="4876800" cy="381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Quality inspection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64574" y="5858851"/>
            <a:ext cx="5573572" cy="3050402"/>
            <a:chOff x="0" y="0"/>
            <a:chExt cx="5638800" cy="3086101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5638800" cy="3086100"/>
            </a:xfrm>
            <a:custGeom>
              <a:avLst/>
              <a:gdLst/>
              <a:ahLst/>
              <a:cxnLst/>
              <a:rect r="r" b="b" t="t" l="l"/>
              <a:pathLst>
                <a:path h="3086100" w="5638800">
                  <a:moveTo>
                    <a:pt x="0" y="0"/>
                  </a:moveTo>
                  <a:lnTo>
                    <a:pt x="5638800" y="0"/>
                  </a:lnTo>
                  <a:lnTo>
                    <a:pt x="5638800" y="3086100"/>
                  </a:lnTo>
                  <a:lnTo>
                    <a:pt x="0" y="3086100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52" id="52"/>
          <p:cNvGrpSpPr>
            <a:grpSpLocks noChangeAspect="true"/>
          </p:cNvGrpSpPr>
          <p:nvPr/>
        </p:nvGrpSpPr>
        <p:grpSpPr>
          <a:xfrm rot="0">
            <a:off x="2492094" y="6337839"/>
            <a:ext cx="793922" cy="793922"/>
            <a:chOff x="0" y="0"/>
            <a:chExt cx="952501" cy="952501"/>
          </a:xfrm>
        </p:grpSpPr>
        <p:sp>
          <p:nvSpPr>
            <p:cNvPr name="Freeform 53" id="53" descr="preencoded.png"/>
            <p:cNvSpPr/>
            <p:nvPr/>
          </p:nvSpPr>
          <p:spPr>
            <a:xfrm flipH="false" flipV="false" rot="0">
              <a:off x="0" y="0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490432" y="7274636"/>
            <a:ext cx="4539254" cy="460504"/>
            <a:chOff x="0" y="0"/>
            <a:chExt cx="5257800" cy="5334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5257800" cy="533400"/>
            </a:xfrm>
            <a:custGeom>
              <a:avLst/>
              <a:gdLst/>
              <a:ahLst/>
              <a:cxnLst/>
              <a:rect r="r" b="b" t="t" l="l"/>
              <a:pathLst>
                <a:path h="533400" w="5257800">
                  <a:moveTo>
                    <a:pt x="0" y="0"/>
                  </a:moveTo>
                  <a:lnTo>
                    <a:pt x="5257800" y="0"/>
                  </a:lnTo>
                  <a:lnTo>
                    <a:pt x="5257800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0"/>
              <a:ext cx="5257800" cy="533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00"/>
                </a:lnSpc>
              </a:pPr>
              <a:r>
                <a:rPr lang="en-US" sz="22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6. Inventory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209607" y="7798654"/>
            <a:ext cx="4064877" cy="317569"/>
            <a:chOff x="0" y="0"/>
            <a:chExt cx="4876800" cy="3810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4876800" cy="381000"/>
            </a:xfrm>
            <a:custGeom>
              <a:avLst/>
              <a:gdLst/>
              <a:ahLst/>
              <a:cxnLst/>
              <a:rect r="r" b="b" t="t" l="l"/>
              <a:pathLst>
                <a:path h="381000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38100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0"/>
              <a:ext cx="4876800" cy="381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Stock monitoring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209607" y="8071789"/>
            <a:ext cx="4226355" cy="330184"/>
            <a:chOff x="0" y="0"/>
            <a:chExt cx="4876800" cy="3810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4876800" cy="381000"/>
            </a:xfrm>
            <a:custGeom>
              <a:avLst/>
              <a:gdLst/>
              <a:ahLst/>
              <a:cxnLst/>
              <a:rect r="r" b="b" t="t" l="l"/>
              <a:pathLst>
                <a:path h="381000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38100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0"/>
              <a:ext cx="4876800" cy="381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Reorder point management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2503152" y="5862378"/>
            <a:ext cx="5567127" cy="3046875"/>
            <a:chOff x="0" y="0"/>
            <a:chExt cx="5638800" cy="3086101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5638800" cy="3086100"/>
            </a:xfrm>
            <a:custGeom>
              <a:avLst/>
              <a:gdLst/>
              <a:ahLst/>
              <a:cxnLst/>
              <a:rect r="r" b="b" t="t" l="l"/>
              <a:pathLst>
                <a:path h="3086100" w="5638800">
                  <a:moveTo>
                    <a:pt x="0" y="0"/>
                  </a:moveTo>
                  <a:lnTo>
                    <a:pt x="5638800" y="0"/>
                  </a:lnTo>
                  <a:lnTo>
                    <a:pt x="5638800" y="3086100"/>
                  </a:lnTo>
                  <a:lnTo>
                    <a:pt x="0" y="3086100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65" id="65"/>
          <p:cNvGrpSpPr/>
          <p:nvPr/>
        </p:nvGrpSpPr>
        <p:grpSpPr>
          <a:xfrm rot="0">
            <a:off x="6358713" y="5862378"/>
            <a:ext cx="5567127" cy="3046875"/>
            <a:chOff x="0" y="0"/>
            <a:chExt cx="5638800" cy="3086101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5638800" cy="3086100"/>
            </a:xfrm>
            <a:custGeom>
              <a:avLst/>
              <a:gdLst/>
              <a:ahLst/>
              <a:cxnLst/>
              <a:rect r="r" b="b" t="t" l="l"/>
              <a:pathLst>
                <a:path h="3086100" w="5638800">
                  <a:moveTo>
                    <a:pt x="0" y="0"/>
                  </a:moveTo>
                  <a:lnTo>
                    <a:pt x="5638800" y="0"/>
                  </a:lnTo>
                  <a:lnTo>
                    <a:pt x="5638800" y="3086100"/>
                  </a:lnTo>
                  <a:lnTo>
                    <a:pt x="0" y="3086100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67" id="67"/>
          <p:cNvGrpSpPr/>
          <p:nvPr/>
        </p:nvGrpSpPr>
        <p:grpSpPr>
          <a:xfrm rot="-10800000">
            <a:off x="11858878" y="7053023"/>
            <a:ext cx="539868" cy="571623"/>
            <a:chOff x="0" y="0"/>
            <a:chExt cx="647701" cy="68580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647701" cy="685800"/>
            </a:xfrm>
            <a:custGeom>
              <a:avLst/>
              <a:gdLst/>
              <a:ahLst/>
              <a:cxnLst/>
              <a:rect r="r" b="b" t="t" l="l"/>
              <a:pathLst>
                <a:path h="685800" w="647701">
                  <a:moveTo>
                    <a:pt x="0" y="0"/>
                  </a:moveTo>
                  <a:lnTo>
                    <a:pt x="647701" y="0"/>
                  </a:lnTo>
                  <a:lnTo>
                    <a:pt x="647701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9525"/>
              <a:ext cx="647701" cy="6953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FFD700"/>
                  </a:solidFill>
                  <a:latin typeface="Noto Sans"/>
                  <a:ea typeface="Noto Sans"/>
                  <a:cs typeface="Noto Sans"/>
                  <a:sym typeface="Noto Sans"/>
                </a:rPr>
                <a:t>→</a:t>
              </a:r>
            </a:p>
          </p:txBody>
        </p:sp>
      </p:grpSp>
      <p:grpSp>
        <p:nvGrpSpPr>
          <p:cNvPr name="Group 70" id="70"/>
          <p:cNvGrpSpPr>
            <a:grpSpLocks noChangeAspect="true"/>
          </p:cNvGrpSpPr>
          <p:nvPr/>
        </p:nvGrpSpPr>
        <p:grpSpPr>
          <a:xfrm rot="0">
            <a:off x="15100768" y="6337839"/>
            <a:ext cx="793922" cy="793922"/>
            <a:chOff x="0" y="0"/>
            <a:chExt cx="952501" cy="952501"/>
          </a:xfrm>
        </p:grpSpPr>
        <p:sp>
          <p:nvSpPr>
            <p:cNvPr name="Freeform 71" id="71" descr="preencoded.png"/>
            <p:cNvSpPr/>
            <p:nvPr/>
          </p:nvSpPr>
          <p:spPr>
            <a:xfrm flipH="false" flipV="false" rot="0">
              <a:off x="0" y="0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72" id="72"/>
          <p:cNvGrpSpPr/>
          <p:nvPr/>
        </p:nvGrpSpPr>
        <p:grpSpPr>
          <a:xfrm rot="0">
            <a:off x="13170558" y="7236556"/>
            <a:ext cx="4382445" cy="444596"/>
            <a:chOff x="0" y="0"/>
            <a:chExt cx="5257800" cy="5334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5257800" cy="533400"/>
            </a:xfrm>
            <a:custGeom>
              <a:avLst/>
              <a:gdLst/>
              <a:ahLst/>
              <a:cxnLst/>
              <a:rect r="r" b="b" t="t" l="l"/>
              <a:pathLst>
                <a:path h="533400" w="5257800">
                  <a:moveTo>
                    <a:pt x="0" y="0"/>
                  </a:moveTo>
                  <a:lnTo>
                    <a:pt x="5257800" y="0"/>
                  </a:lnTo>
                  <a:lnTo>
                    <a:pt x="5257800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0"/>
              <a:ext cx="5257800" cy="533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00"/>
                </a:lnSpc>
              </a:pPr>
              <a:r>
                <a:rPr lang="en-US" sz="22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4. Storage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13967302" y="7814563"/>
            <a:ext cx="4064877" cy="317569"/>
            <a:chOff x="0" y="0"/>
            <a:chExt cx="4876800" cy="38100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4876800" cy="381000"/>
            </a:xfrm>
            <a:custGeom>
              <a:avLst/>
              <a:gdLst/>
              <a:ahLst/>
              <a:cxnLst/>
              <a:rect r="r" b="b" t="t" l="l"/>
              <a:pathLst>
                <a:path h="381000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38100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0"/>
              <a:ext cx="4876800" cy="381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Warehouse management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3845740" y="9118804"/>
            <a:ext cx="616872" cy="350613"/>
            <a:chOff x="0" y="0"/>
            <a:chExt cx="821160" cy="466725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821160" cy="466725"/>
            </a:xfrm>
            <a:custGeom>
              <a:avLst/>
              <a:gdLst/>
              <a:ahLst/>
              <a:cxnLst/>
              <a:rect r="r" b="b" t="t" l="l"/>
              <a:pathLst>
                <a:path h="466725" w="821160">
                  <a:moveTo>
                    <a:pt x="0" y="0"/>
                  </a:moveTo>
                  <a:lnTo>
                    <a:pt x="821160" y="0"/>
                  </a:lnTo>
                  <a:lnTo>
                    <a:pt x="821160" y="466725"/>
                  </a:lnTo>
                  <a:lnTo>
                    <a:pt x="0" y="466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9525"/>
              <a:ext cx="821160" cy="476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431"/>
                </a:lnSpc>
              </a:pPr>
              <a:r>
                <a:rPr lang="en-US" sz="2026" i="true">
                  <a:solidFill>
                    <a:srgbClr val="FFFFFF"/>
                  </a:solidFill>
                  <a:latin typeface="Noto Sans Italics"/>
                  <a:ea typeface="Noto Sans Italics"/>
                  <a:cs typeface="Noto Sans Italics"/>
                  <a:sym typeface="Noto Sans Italics"/>
                </a:rPr>
                <a:t>The</a:t>
              </a: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4443562" y="9118804"/>
            <a:ext cx="3112419" cy="350613"/>
            <a:chOff x="0" y="0"/>
            <a:chExt cx="4143152" cy="466725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4143152" cy="466725"/>
            </a:xfrm>
            <a:custGeom>
              <a:avLst/>
              <a:gdLst/>
              <a:ahLst/>
              <a:cxnLst/>
              <a:rect r="r" b="b" t="t" l="l"/>
              <a:pathLst>
                <a:path h="466725" w="4143152">
                  <a:moveTo>
                    <a:pt x="0" y="0"/>
                  </a:moveTo>
                  <a:lnTo>
                    <a:pt x="4143152" y="0"/>
                  </a:lnTo>
                  <a:lnTo>
                    <a:pt x="4143152" y="466725"/>
                  </a:lnTo>
                  <a:lnTo>
                    <a:pt x="0" y="466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9525"/>
              <a:ext cx="4143152" cy="476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431"/>
                </a:lnSpc>
              </a:pPr>
              <a:r>
                <a:rPr lang="en-US" sz="2026" i="true">
                  <a:solidFill>
                    <a:srgbClr val="FFD700"/>
                  </a:solidFill>
                  <a:latin typeface="Noto Sans Italics"/>
                  <a:ea typeface="Noto Sans Italics"/>
                  <a:cs typeface="Noto Sans Italics"/>
                  <a:sym typeface="Noto Sans Italics"/>
                </a:rPr>
                <a:t>Automated Analytical Tool</a:t>
              </a:r>
            </a:p>
          </p:txBody>
        </p:sp>
      </p:grpSp>
      <p:grpSp>
        <p:nvGrpSpPr>
          <p:cNvPr name="Group 84" id="84"/>
          <p:cNvGrpSpPr/>
          <p:nvPr/>
        </p:nvGrpSpPr>
        <p:grpSpPr>
          <a:xfrm rot="0">
            <a:off x="7412873" y="9118804"/>
            <a:ext cx="7635005" cy="350613"/>
            <a:chOff x="0" y="0"/>
            <a:chExt cx="10163472" cy="466725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10163472" cy="466725"/>
            </a:xfrm>
            <a:custGeom>
              <a:avLst/>
              <a:gdLst/>
              <a:ahLst/>
              <a:cxnLst/>
              <a:rect r="r" b="b" t="t" l="l"/>
              <a:pathLst>
                <a:path h="466725" w="10163472">
                  <a:moveTo>
                    <a:pt x="0" y="0"/>
                  </a:moveTo>
                  <a:lnTo>
                    <a:pt x="10163472" y="0"/>
                  </a:lnTo>
                  <a:lnTo>
                    <a:pt x="10163472" y="466725"/>
                  </a:lnTo>
                  <a:lnTo>
                    <a:pt x="0" y="466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0" y="-9525"/>
              <a:ext cx="10163472" cy="476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431"/>
                </a:lnSpc>
              </a:pPr>
              <a:r>
                <a:rPr lang="en-US" sz="2026" i="true">
                  <a:solidFill>
                    <a:srgbClr val="FFFFFF"/>
                  </a:solidFill>
                  <a:latin typeface="Noto Sans Italics"/>
                  <a:ea typeface="Noto Sans Italics"/>
                  <a:cs typeface="Noto Sans Italics"/>
                  <a:sym typeface="Noto Sans Italics"/>
                </a:rPr>
                <a:t>focuses on optimizing processes 2-6 through data-driven insights</a:t>
              </a:r>
            </a:p>
          </p:txBody>
        </p:sp>
      </p:grpSp>
      <p:grpSp>
        <p:nvGrpSpPr>
          <p:cNvPr name="Group 87" id="87"/>
          <p:cNvGrpSpPr/>
          <p:nvPr/>
        </p:nvGrpSpPr>
        <p:grpSpPr>
          <a:xfrm rot="0">
            <a:off x="0" y="9729380"/>
            <a:ext cx="18745200" cy="628044"/>
            <a:chOff x="0" y="0"/>
            <a:chExt cx="24993600" cy="837392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24993600" cy="837438"/>
            </a:xfrm>
            <a:custGeom>
              <a:avLst/>
              <a:gdLst/>
              <a:ahLst/>
              <a:cxnLst/>
              <a:rect r="r" b="b" t="t" l="l"/>
              <a:pathLst>
                <a:path h="837438" w="24993600">
                  <a:moveTo>
                    <a:pt x="0" y="0"/>
                  </a:moveTo>
                  <a:lnTo>
                    <a:pt x="24993600" y="0"/>
                  </a:lnTo>
                  <a:lnTo>
                    <a:pt x="24993600" y="837438"/>
                  </a:lnTo>
                  <a:lnTo>
                    <a:pt x="0" y="837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89" id="89"/>
          <p:cNvSpPr txBox="true"/>
          <p:nvPr/>
        </p:nvSpPr>
        <p:spPr>
          <a:xfrm rot="0">
            <a:off x="4833452" y="341918"/>
            <a:ext cx="8815560" cy="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PROCUREMENT &amp; CONTRACTING (Materials Management)</a:t>
            </a:r>
          </a:p>
        </p:txBody>
      </p:sp>
      <p:grpSp>
        <p:nvGrpSpPr>
          <p:cNvPr name="Group 90" id="90"/>
          <p:cNvGrpSpPr/>
          <p:nvPr/>
        </p:nvGrpSpPr>
        <p:grpSpPr>
          <a:xfrm rot="0">
            <a:off x="17320587" y="0"/>
            <a:ext cx="992958" cy="737886"/>
            <a:chOff x="0" y="0"/>
            <a:chExt cx="1323944" cy="983848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1323975" cy="983869"/>
            </a:xfrm>
            <a:custGeom>
              <a:avLst/>
              <a:gdLst/>
              <a:ahLst/>
              <a:cxnLst/>
              <a:rect r="r" b="b" t="t" l="l"/>
              <a:pathLst>
                <a:path h="983869" w="1323975">
                  <a:moveTo>
                    <a:pt x="0" y="0"/>
                  </a:moveTo>
                  <a:lnTo>
                    <a:pt x="1323975" y="0"/>
                  </a:lnTo>
                  <a:lnTo>
                    <a:pt x="1323975" y="983869"/>
                  </a:lnTo>
                  <a:lnTo>
                    <a:pt x="0" y="983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92" id="92"/>
          <p:cNvSpPr/>
          <p:nvPr/>
        </p:nvSpPr>
        <p:spPr>
          <a:xfrm flipH="false" flipV="false" rot="0">
            <a:off x="2" y="-767748"/>
            <a:ext cx="18287999" cy="1505634"/>
          </a:xfrm>
          <a:custGeom>
            <a:avLst/>
            <a:gdLst/>
            <a:ahLst/>
            <a:cxnLst/>
            <a:rect r="r" b="b" t="t" l="l"/>
            <a:pathLst>
              <a:path h="1505634" w="18287999">
                <a:moveTo>
                  <a:pt x="0" y="0"/>
                </a:moveTo>
                <a:lnTo>
                  <a:pt x="18287999" y="0"/>
                </a:lnTo>
                <a:lnTo>
                  <a:pt x="18287999" y="1505634"/>
                </a:lnTo>
                <a:lnTo>
                  <a:pt x="0" y="1505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3" id="93"/>
          <p:cNvGrpSpPr/>
          <p:nvPr/>
        </p:nvGrpSpPr>
        <p:grpSpPr>
          <a:xfrm rot="0">
            <a:off x="17231493" y="0"/>
            <a:ext cx="1082052" cy="710874"/>
            <a:chOff x="0" y="0"/>
            <a:chExt cx="1323944" cy="869789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0" y="0"/>
              <a:ext cx="1323975" cy="869810"/>
            </a:xfrm>
            <a:custGeom>
              <a:avLst/>
              <a:gdLst/>
              <a:ahLst/>
              <a:cxnLst/>
              <a:rect r="r" b="b" t="t" l="l"/>
              <a:pathLst>
                <a:path h="869810" w="1323975">
                  <a:moveTo>
                    <a:pt x="0" y="0"/>
                  </a:moveTo>
                  <a:lnTo>
                    <a:pt x="1323975" y="0"/>
                  </a:lnTo>
                  <a:lnTo>
                    <a:pt x="1323975" y="869810"/>
                  </a:lnTo>
                  <a:lnTo>
                    <a:pt x="0" y="869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" t="-6559" r="0" b="-6556"/>
              </a:stretch>
            </a:blipFill>
          </p:spPr>
        </p:sp>
      </p:grpSp>
      <p:sp>
        <p:nvSpPr>
          <p:cNvPr name="TextBox 95" id="95"/>
          <p:cNvSpPr txBox="true"/>
          <p:nvPr/>
        </p:nvSpPr>
        <p:spPr>
          <a:xfrm rot="0">
            <a:off x="4730925" y="168941"/>
            <a:ext cx="8826150" cy="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PROCUREMENT &amp; CONTRACTING (Materials Management)</a:t>
            </a:r>
          </a:p>
        </p:txBody>
      </p:sp>
      <p:grpSp>
        <p:nvGrpSpPr>
          <p:cNvPr name="Group 96" id="96"/>
          <p:cNvGrpSpPr>
            <a:grpSpLocks noChangeAspect="true"/>
          </p:cNvGrpSpPr>
          <p:nvPr/>
        </p:nvGrpSpPr>
        <p:grpSpPr>
          <a:xfrm rot="0">
            <a:off x="8743257" y="6344887"/>
            <a:ext cx="793922" cy="793922"/>
            <a:chOff x="0" y="0"/>
            <a:chExt cx="952501" cy="952501"/>
          </a:xfrm>
        </p:grpSpPr>
        <p:sp>
          <p:nvSpPr>
            <p:cNvPr name="Freeform 97" id="97" descr="preencoded.png"/>
            <p:cNvSpPr/>
            <p:nvPr/>
          </p:nvSpPr>
          <p:spPr>
            <a:xfrm flipH="false" flipV="false" rot="0">
              <a:off x="0" y="0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98" id="98"/>
          <p:cNvGrpSpPr/>
          <p:nvPr/>
        </p:nvGrpSpPr>
        <p:grpSpPr>
          <a:xfrm rot="0">
            <a:off x="6635862" y="7223125"/>
            <a:ext cx="5016279" cy="458026"/>
            <a:chOff x="0" y="0"/>
            <a:chExt cx="5257800" cy="480079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5257800" cy="480079"/>
            </a:xfrm>
            <a:custGeom>
              <a:avLst/>
              <a:gdLst/>
              <a:ahLst/>
              <a:cxnLst/>
              <a:rect r="r" b="b" t="t" l="l"/>
              <a:pathLst>
                <a:path h="480079" w="5257800">
                  <a:moveTo>
                    <a:pt x="0" y="0"/>
                  </a:moveTo>
                  <a:lnTo>
                    <a:pt x="5257800" y="0"/>
                  </a:lnTo>
                  <a:lnTo>
                    <a:pt x="5257800" y="480079"/>
                  </a:lnTo>
                  <a:lnTo>
                    <a:pt x="0" y="4800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0" id="100"/>
            <p:cNvSpPr txBox="true"/>
            <p:nvPr/>
          </p:nvSpPr>
          <p:spPr>
            <a:xfrm>
              <a:off x="0" y="0"/>
              <a:ext cx="5257800" cy="48007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00"/>
                </a:lnSpc>
              </a:pPr>
              <a:r>
                <a:rPr lang="en-US" sz="22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5. Reporting</a:t>
              </a:r>
            </a:p>
          </p:txBody>
        </p:sp>
      </p:grpSp>
      <p:grpSp>
        <p:nvGrpSpPr>
          <p:cNvPr name="Group 101" id="101"/>
          <p:cNvGrpSpPr/>
          <p:nvPr/>
        </p:nvGrpSpPr>
        <p:grpSpPr>
          <a:xfrm rot="0">
            <a:off x="7650895" y="7833552"/>
            <a:ext cx="4064877" cy="317569"/>
            <a:chOff x="0" y="0"/>
            <a:chExt cx="4876800" cy="381000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4876800" cy="381000"/>
            </a:xfrm>
            <a:custGeom>
              <a:avLst/>
              <a:gdLst/>
              <a:ahLst/>
              <a:cxnLst/>
              <a:rect r="r" b="b" t="t" l="l"/>
              <a:pathLst>
                <a:path h="381000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38100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3" id="103"/>
            <p:cNvSpPr txBox="true"/>
            <p:nvPr/>
          </p:nvSpPr>
          <p:spPr>
            <a:xfrm>
              <a:off x="0" y="0"/>
              <a:ext cx="4876800" cy="381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Performance metrics</a:t>
              </a:r>
            </a:p>
          </p:txBody>
        </p:sp>
      </p:grpSp>
      <p:grpSp>
        <p:nvGrpSpPr>
          <p:cNvPr name="Group 104" id="104"/>
          <p:cNvGrpSpPr/>
          <p:nvPr/>
        </p:nvGrpSpPr>
        <p:grpSpPr>
          <a:xfrm rot="0">
            <a:off x="7650895" y="8132132"/>
            <a:ext cx="3657600" cy="285750"/>
            <a:chOff x="0" y="0"/>
            <a:chExt cx="4876800" cy="381000"/>
          </a:xfrm>
        </p:grpSpPr>
        <p:sp>
          <p:nvSpPr>
            <p:cNvPr name="Freeform 105" id="105"/>
            <p:cNvSpPr/>
            <p:nvPr/>
          </p:nvSpPr>
          <p:spPr>
            <a:xfrm flipH="false" flipV="false" rot="0">
              <a:off x="0" y="0"/>
              <a:ext cx="4876800" cy="381000"/>
            </a:xfrm>
            <a:custGeom>
              <a:avLst/>
              <a:gdLst/>
              <a:ahLst/>
              <a:cxnLst/>
              <a:rect r="r" b="b" t="t" l="l"/>
              <a:pathLst>
                <a:path h="381000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38100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6" id="106"/>
            <p:cNvSpPr txBox="true"/>
            <p:nvPr/>
          </p:nvSpPr>
          <p:spPr>
            <a:xfrm>
              <a:off x="0" y="0"/>
              <a:ext cx="4876800" cy="381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Trend analysis</a:t>
              </a:r>
            </a:p>
          </p:txBody>
        </p:sp>
      </p:grpSp>
      <p:grpSp>
        <p:nvGrpSpPr>
          <p:cNvPr name="Group 107" id="107"/>
          <p:cNvGrpSpPr/>
          <p:nvPr/>
        </p:nvGrpSpPr>
        <p:grpSpPr>
          <a:xfrm rot="-10800000">
            <a:off x="5729838" y="7053023"/>
            <a:ext cx="539868" cy="571623"/>
            <a:chOff x="0" y="0"/>
            <a:chExt cx="647701" cy="685800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0" y="0"/>
              <a:ext cx="647701" cy="685800"/>
            </a:xfrm>
            <a:custGeom>
              <a:avLst/>
              <a:gdLst/>
              <a:ahLst/>
              <a:cxnLst/>
              <a:rect r="r" b="b" t="t" l="l"/>
              <a:pathLst>
                <a:path h="685800" w="647701">
                  <a:moveTo>
                    <a:pt x="0" y="0"/>
                  </a:moveTo>
                  <a:lnTo>
                    <a:pt x="647701" y="0"/>
                  </a:lnTo>
                  <a:lnTo>
                    <a:pt x="647701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9" id="109"/>
            <p:cNvSpPr txBox="true"/>
            <p:nvPr/>
          </p:nvSpPr>
          <p:spPr>
            <a:xfrm>
              <a:off x="0" y="-9525"/>
              <a:ext cx="647701" cy="6953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FFD700"/>
                  </a:solidFill>
                  <a:latin typeface="Noto Sans"/>
                  <a:ea typeface="Noto Sans"/>
                  <a:cs typeface="Noto Sans"/>
                  <a:sym typeface="Noto Sans"/>
                </a:rPr>
                <a:t>→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" y="-767748"/>
            <a:ext cx="18287999" cy="1505634"/>
          </a:xfrm>
          <a:custGeom>
            <a:avLst/>
            <a:gdLst/>
            <a:ahLst/>
            <a:cxnLst/>
            <a:rect r="r" b="b" t="t" l="l"/>
            <a:pathLst>
              <a:path h="1505634" w="18287999">
                <a:moveTo>
                  <a:pt x="0" y="0"/>
                </a:moveTo>
                <a:lnTo>
                  <a:pt x="18287999" y="0"/>
                </a:lnTo>
                <a:lnTo>
                  <a:pt x="18287999" y="1505634"/>
                </a:lnTo>
                <a:lnTo>
                  <a:pt x="0" y="1505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20587" y="0"/>
            <a:ext cx="992958" cy="737886"/>
            <a:chOff x="0" y="0"/>
            <a:chExt cx="1323944" cy="9838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3975" cy="983869"/>
            </a:xfrm>
            <a:custGeom>
              <a:avLst/>
              <a:gdLst/>
              <a:ahLst/>
              <a:cxnLst/>
              <a:rect r="r" b="b" t="t" l="l"/>
              <a:pathLst>
                <a:path h="983869" w="1323975">
                  <a:moveTo>
                    <a:pt x="0" y="0"/>
                  </a:moveTo>
                  <a:lnTo>
                    <a:pt x="1323975" y="0"/>
                  </a:lnTo>
                  <a:lnTo>
                    <a:pt x="1323975" y="983869"/>
                  </a:lnTo>
                  <a:lnTo>
                    <a:pt x="0" y="98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2" b="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729380"/>
            <a:ext cx="18745200" cy="628044"/>
            <a:chOff x="0" y="0"/>
            <a:chExt cx="24993600" cy="8373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993600" cy="837438"/>
            </a:xfrm>
            <a:custGeom>
              <a:avLst/>
              <a:gdLst/>
              <a:ahLst/>
              <a:cxnLst/>
              <a:rect r="r" b="b" t="t" l="l"/>
              <a:pathLst>
                <a:path h="837438" w="24993600">
                  <a:moveTo>
                    <a:pt x="0" y="0"/>
                  </a:moveTo>
                  <a:lnTo>
                    <a:pt x="24993600" y="0"/>
                  </a:lnTo>
                  <a:lnTo>
                    <a:pt x="24993600" y="837438"/>
                  </a:lnTo>
                  <a:lnTo>
                    <a:pt x="0" y="837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554672" y="2176565"/>
            <a:ext cx="8286750" cy="7481582"/>
            <a:chOff x="0" y="0"/>
            <a:chExt cx="11049000" cy="99754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49000" cy="9975441"/>
            </a:xfrm>
            <a:custGeom>
              <a:avLst/>
              <a:gdLst/>
              <a:ahLst/>
              <a:cxnLst/>
              <a:rect r="r" b="b" t="t" l="l"/>
              <a:pathLst>
                <a:path h="9975441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9975441"/>
                  </a:lnTo>
                  <a:lnTo>
                    <a:pt x="0" y="997544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68984" y="6586889"/>
            <a:ext cx="4535666" cy="3018724"/>
          </a:xfrm>
          <a:custGeom>
            <a:avLst/>
            <a:gdLst/>
            <a:ahLst/>
            <a:cxnLst/>
            <a:rect r="r" b="b" t="t" l="l"/>
            <a:pathLst>
              <a:path h="3018724" w="4535666">
                <a:moveTo>
                  <a:pt x="0" y="0"/>
                </a:moveTo>
                <a:lnTo>
                  <a:pt x="4535666" y="0"/>
                </a:lnTo>
                <a:lnTo>
                  <a:pt x="4535666" y="3018724"/>
                </a:lnTo>
                <a:lnTo>
                  <a:pt x="0" y="30187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791" r="-5295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08678" y="7086498"/>
            <a:ext cx="3218432" cy="2490540"/>
          </a:xfrm>
          <a:custGeom>
            <a:avLst/>
            <a:gdLst/>
            <a:ahLst/>
            <a:cxnLst/>
            <a:rect r="r" b="b" t="t" l="l"/>
            <a:pathLst>
              <a:path h="2490540" w="3218432">
                <a:moveTo>
                  <a:pt x="0" y="0"/>
                </a:moveTo>
                <a:lnTo>
                  <a:pt x="3218432" y="0"/>
                </a:lnTo>
                <a:lnTo>
                  <a:pt x="3218432" y="2490540"/>
                </a:lnTo>
                <a:lnTo>
                  <a:pt x="0" y="2490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874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926088" y="833438"/>
            <a:ext cx="2457506" cy="700088"/>
            <a:chOff x="0" y="0"/>
            <a:chExt cx="3276675" cy="9334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76675" cy="933451"/>
            </a:xfrm>
            <a:custGeom>
              <a:avLst/>
              <a:gdLst/>
              <a:ahLst/>
              <a:cxnLst/>
              <a:rect r="r" b="b" t="t" l="l"/>
              <a:pathLst>
                <a:path h="933451" w="3276675">
                  <a:moveTo>
                    <a:pt x="0" y="0"/>
                  </a:moveTo>
                  <a:lnTo>
                    <a:pt x="3276675" y="0"/>
                  </a:lnTo>
                  <a:lnTo>
                    <a:pt x="3276675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3276675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Material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40720" y="833438"/>
            <a:ext cx="2264066" cy="700088"/>
            <a:chOff x="0" y="0"/>
            <a:chExt cx="3018755" cy="9334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18755" cy="933451"/>
            </a:xfrm>
            <a:custGeom>
              <a:avLst/>
              <a:gdLst/>
              <a:ahLst/>
              <a:cxnLst/>
              <a:rect r="r" b="b" t="t" l="l"/>
              <a:pathLst>
                <a:path h="933451" w="3018755">
                  <a:moveTo>
                    <a:pt x="0" y="0"/>
                  </a:moveTo>
                  <a:lnTo>
                    <a:pt x="3018755" y="0"/>
                  </a:lnTo>
                  <a:lnTo>
                    <a:pt x="3018755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3018755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Analysis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623901" y="1557241"/>
            <a:ext cx="1577794" cy="600274"/>
            <a:chOff x="0" y="0"/>
            <a:chExt cx="2103725" cy="8003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" y="127"/>
              <a:ext cx="2103501" cy="800100"/>
            </a:xfrm>
            <a:custGeom>
              <a:avLst/>
              <a:gdLst/>
              <a:ahLst/>
              <a:cxnLst/>
              <a:rect r="r" b="b" t="t" l="l"/>
              <a:pathLst>
                <a:path h="800100" w="2103501">
                  <a:moveTo>
                    <a:pt x="0" y="0"/>
                  </a:moveTo>
                  <a:lnTo>
                    <a:pt x="2103501" y="0"/>
                  </a:lnTo>
                  <a:lnTo>
                    <a:pt x="2103501" y="800100"/>
                  </a:lnTo>
                  <a:lnTo>
                    <a:pt x="0" y="800100"/>
                  </a:lnTo>
                  <a:close/>
                </a:path>
              </a:pathLst>
            </a:custGeom>
            <a:solidFill>
              <a:srgbClr val="FFD70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03755" cy="800354"/>
            </a:xfrm>
            <a:custGeom>
              <a:avLst/>
              <a:gdLst/>
              <a:ahLst/>
              <a:cxnLst/>
              <a:rect r="r" b="b" t="t" l="l"/>
              <a:pathLst>
                <a:path h="800354" w="2103755">
                  <a:moveTo>
                    <a:pt x="127" y="0"/>
                  </a:moveTo>
                  <a:lnTo>
                    <a:pt x="2103628" y="0"/>
                  </a:lnTo>
                  <a:lnTo>
                    <a:pt x="2103755" y="127"/>
                  </a:lnTo>
                  <a:lnTo>
                    <a:pt x="2103755" y="800227"/>
                  </a:lnTo>
                  <a:lnTo>
                    <a:pt x="2103628" y="800354"/>
                  </a:lnTo>
                  <a:lnTo>
                    <a:pt x="127" y="800354"/>
                  </a:lnTo>
                  <a:lnTo>
                    <a:pt x="0" y="800227"/>
                  </a:lnTo>
                  <a:lnTo>
                    <a:pt x="0" y="127"/>
                  </a:lnTo>
                  <a:lnTo>
                    <a:pt x="127" y="0"/>
                  </a:lnTo>
                  <a:moveTo>
                    <a:pt x="127" y="254"/>
                  </a:moveTo>
                  <a:lnTo>
                    <a:pt x="127" y="127"/>
                  </a:lnTo>
                  <a:lnTo>
                    <a:pt x="254" y="127"/>
                  </a:lnTo>
                  <a:lnTo>
                    <a:pt x="254" y="800227"/>
                  </a:lnTo>
                  <a:lnTo>
                    <a:pt x="127" y="800227"/>
                  </a:lnTo>
                  <a:lnTo>
                    <a:pt x="127" y="800100"/>
                  </a:lnTo>
                  <a:lnTo>
                    <a:pt x="2103628" y="800100"/>
                  </a:lnTo>
                  <a:lnTo>
                    <a:pt x="2103628" y="800227"/>
                  </a:lnTo>
                  <a:lnTo>
                    <a:pt x="2103501" y="800227"/>
                  </a:lnTo>
                  <a:lnTo>
                    <a:pt x="2103501" y="127"/>
                  </a:lnTo>
                  <a:lnTo>
                    <a:pt x="2103628" y="127"/>
                  </a:lnTo>
                  <a:lnTo>
                    <a:pt x="2103628" y="254"/>
                  </a:lnTo>
                  <a:lnTo>
                    <a:pt x="127" y="254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481223" y="1514476"/>
            <a:ext cx="1720472" cy="600076"/>
            <a:chOff x="0" y="0"/>
            <a:chExt cx="2293963" cy="8001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93963" cy="800101"/>
            </a:xfrm>
            <a:custGeom>
              <a:avLst/>
              <a:gdLst/>
              <a:ahLst/>
              <a:cxnLst/>
              <a:rect r="r" b="b" t="t" l="l"/>
              <a:pathLst>
                <a:path h="800101" w="2293963">
                  <a:moveTo>
                    <a:pt x="0" y="0"/>
                  </a:moveTo>
                  <a:lnTo>
                    <a:pt x="2293963" y="0"/>
                  </a:lnTo>
                  <a:lnTo>
                    <a:pt x="2293963" y="800101"/>
                  </a:lnTo>
                  <a:lnTo>
                    <a:pt x="0" y="8001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2293963" cy="79057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 b="true">
                  <a:solidFill>
                    <a:srgbClr val="00206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Bar Chart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315450" y="2471738"/>
            <a:ext cx="8286750" cy="5057776"/>
            <a:chOff x="0" y="0"/>
            <a:chExt cx="11049000" cy="674370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049000" cy="6743700"/>
            </a:xfrm>
            <a:custGeom>
              <a:avLst/>
              <a:gdLst/>
              <a:ahLst/>
              <a:cxnLst/>
              <a:rect r="r" b="b" t="t" l="l"/>
              <a:pathLst>
                <a:path h="67437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6743700"/>
                  </a:lnTo>
                  <a:lnTo>
                    <a:pt x="0" y="6743700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529762" y="3257550"/>
            <a:ext cx="3462374" cy="714376"/>
            <a:chOff x="0" y="0"/>
            <a:chExt cx="4616499" cy="95250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616499" cy="952501"/>
            </a:xfrm>
            <a:custGeom>
              <a:avLst/>
              <a:gdLst/>
              <a:ahLst/>
              <a:cxnLst/>
              <a:rect r="r" b="b" t="t" l="l"/>
              <a:pathLst>
                <a:path h="952501" w="4616499">
                  <a:moveTo>
                    <a:pt x="0" y="0"/>
                  </a:moveTo>
                  <a:lnTo>
                    <a:pt x="4616499" y="0"/>
                  </a:lnTo>
                  <a:lnTo>
                    <a:pt x="4616499" y="952501"/>
                  </a:lnTo>
                  <a:lnTo>
                    <a:pt x="0" y="952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4616499" cy="952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Material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849262" y="3257550"/>
            <a:ext cx="2547808" cy="714376"/>
            <a:chOff x="0" y="0"/>
            <a:chExt cx="3397077" cy="95250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397078" cy="952501"/>
            </a:xfrm>
            <a:custGeom>
              <a:avLst/>
              <a:gdLst/>
              <a:ahLst/>
              <a:cxnLst/>
              <a:rect r="r" b="b" t="t" l="l"/>
              <a:pathLst>
                <a:path h="952501" w="3397078">
                  <a:moveTo>
                    <a:pt x="0" y="0"/>
                  </a:moveTo>
                  <a:lnTo>
                    <a:pt x="3397078" y="0"/>
                  </a:lnTo>
                  <a:lnTo>
                    <a:pt x="3397078" y="952501"/>
                  </a:lnTo>
                  <a:lnTo>
                    <a:pt x="0" y="952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3397077" cy="952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Value (₹ Cr)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5254194" y="3257550"/>
            <a:ext cx="2276568" cy="714376"/>
            <a:chOff x="0" y="0"/>
            <a:chExt cx="3035424" cy="95250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035424" cy="952501"/>
            </a:xfrm>
            <a:custGeom>
              <a:avLst/>
              <a:gdLst/>
              <a:ahLst/>
              <a:cxnLst/>
              <a:rect r="r" b="b" t="t" l="l"/>
              <a:pathLst>
                <a:path h="952501" w="3035424">
                  <a:moveTo>
                    <a:pt x="0" y="0"/>
                  </a:moveTo>
                  <a:lnTo>
                    <a:pt x="3035424" y="0"/>
                  </a:lnTo>
                  <a:lnTo>
                    <a:pt x="3035424" y="952501"/>
                  </a:lnTo>
                  <a:lnTo>
                    <a:pt x="0" y="952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3035424" cy="952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% of Total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529762" y="3971926"/>
            <a:ext cx="3462374" cy="671512"/>
            <a:chOff x="0" y="0"/>
            <a:chExt cx="4616499" cy="89534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616499" cy="895349"/>
            </a:xfrm>
            <a:custGeom>
              <a:avLst/>
              <a:gdLst/>
              <a:ahLst/>
              <a:cxnLst/>
              <a:rect r="r" b="b" t="t" l="l"/>
              <a:pathLst>
                <a:path h="895349" w="4616499">
                  <a:moveTo>
                    <a:pt x="0" y="0"/>
                  </a:moveTo>
                  <a:lnTo>
                    <a:pt x="4616499" y="0"/>
                  </a:lnTo>
                  <a:lnTo>
                    <a:pt x="4616499" y="895349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0"/>
              <a:ext cx="4616499" cy="8953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NAPTHAPC_ORYX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2849262" y="4143376"/>
            <a:ext cx="2547808" cy="500062"/>
            <a:chOff x="0" y="0"/>
            <a:chExt cx="3397077" cy="66674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397078" cy="666749"/>
            </a:xfrm>
            <a:custGeom>
              <a:avLst/>
              <a:gdLst/>
              <a:ahLst/>
              <a:cxnLst/>
              <a:rect r="r" b="b" t="t" l="l"/>
              <a:pathLst>
                <a:path h="666749" w="3397078">
                  <a:moveTo>
                    <a:pt x="0" y="0"/>
                  </a:moveTo>
                  <a:lnTo>
                    <a:pt x="3397078" y="0"/>
                  </a:lnTo>
                  <a:lnTo>
                    <a:pt x="3397078" y="666749"/>
                  </a:lnTo>
                  <a:lnTo>
                    <a:pt x="0" y="6667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0"/>
              <a:ext cx="3397077" cy="6667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8,618.10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5254194" y="3971926"/>
            <a:ext cx="2276568" cy="671512"/>
            <a:chOff x="0" y="0"/>
            <a:chExt cx="3035424" cy="89534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035424" cy="895349"/>
            </a:xfrm>
            <a:custGeom>
              <a:avLst/>
              <a:gdLst/>
              <a:ahLst/>
              <a:cxnLst/>
              <a:rect r="r" b="b" t="t" l="l"/>
              <a:pathLst>
                <a:path h="895349" w="3035424">
                  <a:moveTo>
                    <a:pt x="0" y="0"/>
                  </a:moveTo>
                  <a:lnTo>
                    <a:pt x="3035424" y="0"/>
                  </a:lnTo>
                  <a:lnTo>
                    <a:pt x="3035424" y="895349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0"/>
              <a:ext cx="3035424" cy="8953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39.6</a:t>
              </a: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%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529762" y="4643438"/>
            <a:ext cx="3462374" cy="671512"/>
            <a:chOff x="0" y="0"/>
            <a:chExt cx="4616499" cy="89534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616499" cy="895349"/>
            </a:xfrm>
            <a:custGeom>
              <a:avLst/>
              <a:gdLst/>
              <a:ahLst/>
              <a:cxnLst/>
              <a:rect r="r" b="b" t="t" l="l"/>
              <a:pathLst>
                <a:path h="895349" w="4616499">
                  <a:moveTo>
                    <a:pt x="0" y="0"/>
                  </a:moveTo>
                  <a:lnTo>
                    <a:pt x="4616499" y="0"/>
                  </a:lnTo>
                  <a:lnTo>
                    <a:pt x="4616499" y="895349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0"/>
              <a:ext cx="4616499" cy="8953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NAPTHAPC_PSU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5254194" y="4643438"/>
            <a:ext cx="2276568" cy="671512"/>
            <a:chOff x="0" y="0"/>
            <a:chExt cx="3035424" cy="895349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3035424" cy="895349"/>
            </a:xfrm>
            <a:custGeom>
              <a:avLst/>
              <a:gdLst/>
              <a:ahLst/>
              <a:cxnLst/>
              <a:rect r="r" b="b" t="t" l="l"/>
              <a:pathLst>
                <a:path h="895349" w="3035424">
                  <a:moveTo>
                    <a:pt x="0" y="0"/>
                  </a:moveTo>
                  <a:lnTo>
                    <a:pt x="3035424" y="0"/>
                  </a:lnTo>
                  <a:lnTo>
                    <a:pt x="3035424" y="895349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0"/>
              <a:ext cx="3035424" cy="8953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22</a:t>
              </a: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.7%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9529762" y="5314950"/>
            <a:ext cx="3462374" cy="671512"/>
            <a:chOff x="0" y="0"/>
            <a:chExt cx="4616499" cy="89534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616499" cy="895349"/>
            </a:xfrm>
            <a:custGeom>
              <a:avLst/>
              <a:gdLst/>
              <a:ahLst/>
              <a:cxnLst/>
              <a:rect r="r" b="b" t="t" l="l"/>
              <a:pathLst>
                <a:path h="895349" w="4616499">
                  <a:moveTo>
                    <a:pt x="0" y="0"/>
                  </a:moveTo>
                  <a:lnTo>
                    <a:pt x="4616499" y="0"/>
                  </a:lnTo>
                  <a:lnTo>
                    <a:pt x="4616499" y="895349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0"/>
              <a:ext cx="4616499" cy="8953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COAL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2849262" y="5314950"/>
            <a:ext cx="2547808" cy="671512"/>
            <a:chOff x="0" y="0"/>
            <a:chExt cx="3397077" cy="89534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397078" cy="895349"/>
            </a:xfrm>
            <a:custGeom>
              <a:avLst/>
              <a:gdLst/>
              <a:ahLst/>
              <a:cxnLst/>
              <a:rect r="r" b="b" t="t" l="l"/>
              <a:pathLst>
                <a:path h="895349" w="3397078">
                  <a:moveTo>
                    <a:pt x="0" y="0"/>
                  </a:moveTo>
                  <a:lnTo>
                    <a:pt x="3397078" y="0"/>
                  </a:lnTo>
                  <a:lnTo>
                    <a:pt x="3397078" y="895349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0"/>
              <a:ext cx="3397077" cy="8953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2,387.12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5254194" y="5314950"/>
            <a:ext cx="2276568" cy="671512"/>
            <a:chOff x="0" y="0"/>
            <a:chExt cx="3035424" cy="895349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3035424" cy="895349"/>
            </a:xfrm>
            <a:custGeom>
              <a:avLst/>
              <a:gdLst/>
              <a:ahLst/>
              <a:cxnLst/>
              <a:rect r="r" b="b" t="t" l="l"/>
              <a:pathLst>
                <a:path h="895349" w="3035424">
                  <a:moveTo>
                    <a:pt x="0" y="0"/>
                  </a:moveTo>
                  <a:lnTo>
                    <a:pt x="3035424" y="0"/>
                  </a:lnTo>
                  <a:lnTo>
                    <a:pt x="3035424" y="895349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0"/>
              <a:ext cx="3035424" cy="8953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11%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9529762" y="5986462"/>
            <a:ext cx="3462374" cy="671512"/>
            <a:chOff x="0" y="0"/>
            <a:chExt cx="4616499" cy="895349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4616499" cy="895349"/>
            </a:xfrm>
            <a:custGeom>
              <a:avLst/>
              <a:gdLst/>
              <a:ahLst/>
              <a:cxnLst/>
              <a:rect r="r" b="b" t="t" l="l"/>
              <a:pathLst>
                <a:path h="895349" w="4616499">
                  <a:moveTo>
                    <a:pt x="0" y="0"/>
                  </a:moveTo>
                  <a:lnTo>
                    <a:pt x="4616499" y="0"/>
                  </a:lnTo>
                  <a:lnTo>
                    <a:pt x="4616499" y="895349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0"/>
              <a:ext cx="4616499" cy="8953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NGASRG01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2849262" y="5986462"/>
            <a:ext cx="2547808" cy="671512"/>
            <a:chOff x="0" y="0"/>
            <a:chExt cx="3397077" cy="895349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3397078" cy="895349"/>
            </a:xfrm>
            <a:custGeom>
              <a:avLst/>
              <a:gdLst/>
              <a:ahLst/>
              <a:cxnLst/>
              <a:rect r="r" b="b" t="t" l="l"/>
              <a:pathLst>
                <a:path h="895349" w="3397078">
                  <a:moveTo>
                    <a:pt x="0" y="0"/>
                  </a:moveTo>
                  <a:lnTo>
                    <a:pt x="3397078" y="0"/>
                  </a:lnTo>
                  <a:lnTo>
                    <a:pt x="3397078" y="895349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0"/>
              <a:ext cx="3397077" cy="8953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1,985.95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5254194" y="5986462"/>
            <a:ext cx="2276568" cy="671512"/>
            <a:chOff x="0" y="0"/>
            <a:chExt cx="3035424" cy="895349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3035424" cy="895349"/>
            </a:xfrm>
            <a:custGeom>
              <a:avLst/>
              <a:gdLst/>
              <a:ahLst/>
              <a:cxnLst/>
              <a:rect r="r" b="b" t="t" l="l"/>
              <a:pathLst>
                <a:path h="895349" w="3035424">
                  <a:moveTo>
                    <a:pt x="0" y="0"/>
                  </a:moveTo>
                  <a:lnTo>
                    <a:pt x="3035424" y="0"/>
                  </a:lnTo>
                  <a:lnTo>
                    <a:pt x="3035424" y="895349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0"/>
              <a:ext cx="3035424" cy="8953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9.12%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9529762" y="6657976"/>
            <a:ext cx="3462374" cy="657226"/>
            <a:chOff x="0" y="0"/>
            <a:chExt cx="4616499" cy="876301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4616499" cy="876301"/>
            </a:xfrm>
            <a:custGeom>
              <a:avLst/>
              <a:gdLst/>
              <a:ahLst/>
              <a:cxnLst/>
              <a:rect r="r" b="b" t="t" l="l"/>
              <a:pathLst>
                <a:path h="876301" w="4616499">
                  <a:moveTo>
                    <a:pt x="0" y="0"/>
                  </a:moveTo>
                  <a:lnTo>
                    <a:pt x="4616499" y="0"/>
                  </a:lnTo>
                  <a:lnTo>
                    <a:pt x="4616499" y="876301"/>
                  </a:lnTo>
                  <a:lnTo>
                    <a:pt x="0" y="876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0"/>
              <a:ext cx="4616499" cy="8763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EDC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2849262" y="6657976"/>
            <a:ext cx="2547808" cy="657226"/>
            <a:chOff x="0" y="0"/>
            <a:chExt cx="3397077" cy="876301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3397078" cy="876301"/>
            </a:xfrm>
            <a:custGeom>
              <a:avLst/>
              <a:gdLst/>
              <a:ahLst/>
              <a:cxnLst/>
              <a:rect r="r" b="b" t="t" l="l"/>
              <a:pathLst>
                <a:path h="876301" w="3397078">
                  <a:moveTo>
                    <a:pt x="0" y="0"/>
                  </a:moveTo>
                  <a:lnTo>
                    <a:pt x="3397078" y="0"/>
                  </a:lnTo>
                  <a:lnTo>
                    <a:pt x="3397078" y="876301"/>
                  </a:lnTo>
                  <a:lnTo>
                    <a:pt x="0" y="876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0"/>
              <a:ext cx="3397077" cy="8763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1,736.65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15254194" y="6657976"/>
            <a:ext cx="2276568" cy="657226"/>
            <a:chOff x="0" y="0"/>
            <a:chExt cx="3035424" cy="876301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3035424" cy="876301"/>
            </a:xfrm>
            <a:custGeom>
              <a:avLst/>
              <a:gdLst/>
              <a:ahLst/>
              <a:cxnLst/>
              <a:rect r="r" b="b" t="t" l="l"/>
              <a:pathLst>
                <a:path h="876301" w="3035424">
                  <a:moveTo>
                    <a:pt x="0" y="0"/>
                  </a:moveTo>
                  <a:lnTo>
                    <a:pt x="3035424" y="0"/>
                  </a:lnTo>
                  <a:lnTo>
                    <a:pt x="3035424" y="876301"/>
                  </a:lnTo>
                  <a:lnTo>
                    <a:pt x="0" y="876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0"/>
              <a:ext cx="3035424" cy="8763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7.97%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9315450" y="7758112"/>
            <a:ext cx="8286750" cy="4572000"/>
            <a:chOff x="0" y="0"/>
            <a:chExt cx="11049000" cy="609600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11049000" cy="6096000"/>
            </a:xfrm>
            <a:custGeom>
              <a:avLst/>
              <a:gdLst/>
              <a:ahLst/>
              <a:cxnLst/>
              <a:rect r="r" b="b" t="t" l="l"/>
              <a:pathLst>
                <a:path h="60960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6096000"/>
                  </a:lnTo>
                  <a:lnTo>
                    <a:pt x="0" y="6096000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78" id="78"/>
          <p:cNvGrpSpPr/>
          <p:nvPr/>
        </p:nvGrpSpPr>
        <p:grpSpPr>
          <a:xfrm rot="0">
            <a:off x="9529762" y="7867651"/>
            <a:ext cx="8001000" cy="400050"/>
            <a:chOff x="0" y="0"/>
            <a:chExt cx="10668000" cy="53340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10668000" cy="533400"/>
            </a:xfrm>
            <a:custGeom>
              <a:avLst/>
              <a:gdLst/>
              <a:ahLst/>
              <a:cxnLst/>
              <a:rect r="r" b="b" t="t" l="l"/>
              <a:pathLst>
                <a:path h="5334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0"/>
              <a:ext cx="10668000" cy="533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Key Insights</a:t>
              </a:r>
            </a:p>
          </p:txBody>
        </p:sp>
      </p:grpSp>
      <p:grpSp>
        <p:nvGrpSpPr>
          <p:cNvPr name="Group 81" id="81"/>
          <p:cNvGrpSpPr>
            <a:grpSpLocks noChangeAspect="true"/>
          </p:cNvGrpSpPr>
          <p:nvPr/>
        </p:nvGrpSpPr>
        <p:grpSpPr>
          <a:xfrm rot="0">
            <a:off x="9547622" y="8420101"/>
            <a:ext cx="321468" cy="285750"/>
            <a:chOff x="0" y="0"/>
            <a:chExt cx="428624" cy="381000"/>
          </a:xfrm>
        </p:grpSpPr>
        <p:sp>
          <p:nvSpPr>
            <p:cNvPr name="Freeform 82" id="82" descr="preencoded.png"/>
            <p:cNvSpPr/>
            <p:nvPr/>
          </p:nvSpPr>
          <p:spPr>
            <a:xfrm flipH="false" flipV="false" rot="0">
              <a:off x="0" y="0"/>
              <a:ext cx="428625" cy="381000"/>
            </a:xfrm>
            <a:custGeom>
              <a:avLst/>
              <a:gdLst/>
              <a:ahLst/>
              <a:cxnLst/>
              <a:rect r="r" b="b" t="t" l="l"/>
              <a:pathLst>
                <a:path h="381000" w="428625">
                  <a:moveTo>
                    <a:pt x="0" y="0"/>
                  </a:moveTo>
                  <a:lnTo>
                    <a:pt x="428625" y="0"/>
                  </a:lnTo>
                  <a:lnTo>
                    <a:pt x="428625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11" t="0" r="-1110" b="0"/>
              </a:stretch>
            </a:blipFill>
          </p:spPr>
        </p:sp>
      </p:grpSp>
      <p:grpSp>
        <p:nvGrpSpPr>
          <p:cNvPr name="Group 83" id="83"/>
          <p:cNvGrpSpPr/>
          <p:nvPr/>
        </p:nvGrpSpPr>
        <p:grpSpPr>
          <a:xfrm rot="0">
            <a:off x="10029826" y="8335357"/>
            <a:ext cx="6631792" cy="455238"/>
            <a:chOff x="0" y="0"/>
            <a:chExt cx="8668568" cy="595052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8668568" cy="595052"/>
            </a:xfrm>
            <a:custGeom>
              <a:avLst/>
              <a:gdLst/>
              <a:ahLst/>
              <a:cxnLst/>
              <a:rect r="r" b="b" t="t" l="l"/>
              <a:pathLst>
                <a:path h="595052" w="8668568">
                  <a:moveTo>
                    <a:pt x="0" y="0"/>
                  </a:moveTo>
                  <a:lnTo>
                    <a:pt x="8668568" y="0"/>
                  </a:lnTo>
                  <a:lnTo>
                    <a:pt x="8668568" y="595052"/>
                  </a:lnTo>
                  <a:lnTo>
                    <a:pt x="0" y="5950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0" y="0"/>
              <a:ext cx="8668568" cy="5950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Top 5 materials account for 90.39% of total value</a:t>
              </a:r>
            </a:p>
          </p:txBody>
        </p:sp>
      </p:grpSp>
      <p:grpSp>
        <p:nvGrpSpPr>
          <p:cNvPr name="Group 86" id="86"/>
          <p:cNvGrpSpPr>
            <a:grpSpLocks noChangeAspect="true"/>
          </p:cNvGrpSpPr>
          <p:nvPr/>
        </p:nvGrpSpPr>
        <p:grpSpPr>
          <a:xfrm rot="0">
            <a:off x="9557147" y="8972550"/>
            <a:ext cx="321468" cy="285750"/>
            <a:chOff x="0" y="0"/>
            <a:chExt cx="428624" cy="381000"/>
          </a:xfrm>
        </p:grpSpPr>
        <p:sp>
          <p:nvSpPr>
            <p:cNvPr name="Freeform 87" id="87" descr="preencoded.png"/>
            <p:cNvSpPr/>
            <p:nvPr/>
          </p:nvSpPr>
          <p:spPr>
            <a:xfrm flipH="false" flipV="false" rot="0">
              <a:off x="0" y="0"/>
              <a:ext cx="428625" cy="381000"/>
            </a:xfrm>
            <a:custGeom>
              <a:avLst/>
              <a:gdLst/>
              <a:ahLst/>
              <a:cxnLst/>
              <a:rect r="r" b="b" t="t" l="l"/>
              <a:pathLst>
                <a:path h="381000" w="428625">
                  <a:moveTo>
                    <a:pt x="0" y="0"/>
                  </a:moveTo>
                  <a:lnTo>
                    <a:pt x="428625" y="0"/>
                  </a:lnTo>
                  <a:lnTo>
                    <a:pt x="428625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111" t="0" r="-1110" b="0"/>
              </a:stretch>
            </a:blipFill>
          </p:spPr>
        </p:sp>
      </p:grpSp>
      <p:grpSp>
        <p:nvGrpSpPr>
          <p:cNvPr name="Group 88" id="88"/>
          <p:cNvGrpSpPr/>
          <p:nvPr/>
        </p:nvGrpSpPr>
        <p:grpSpPr>
          <a:xfrm rot="0">
            <a:off x="10029826" y="8800897"/>
            <a:ext cx="7500938" cy="857250"/>
            <a:chOff x="0" y="0"/>
            <a:chExt cx="10001251" cy="114300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10001251" cy="1143000"/>
            </a:xfrm>
            <a:custGeom>
              <a:avLst/>
              <a:gdLst/>
              <a:ahLst/>
              <a:cxnLst/>
              <a:rect r="r" b="b" t="t" l="l"/>
              <a:pathLst>
                <a:path h="1143000" w="10001251">
                  <a:moveTo>
                    <a:pt x="0" y="0"/>
                  </a:moveTo>
                  <a:lnTo>
                    <a:pt x="10001251" y="0"/>
                  </a:lnTo>
                  <a:lnTo>
                    <a:pt x="10001251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0"/>
              <a:ext cx="10001251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NAPTHAPC_ORYX has highest value but moderate transaction count</a:t>
              </a: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9199214" y="1514476"/>
            <a:ext cx="1605278" cy="600076"/>
            <a:chOff x="0" y="0"/>
            <a:chExt cx="2140371" cy="800101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2140371" cy="800101"/>
            </a:xfrm>
            <a:custGeom>
              <a:avLst/>
              <a:gdLst/>
              <a:ahLst/>
              <a:cxnLst/>
              <a:rect r="r" b="b" t="t" l="l"/>
              <a:pathLst>
                <a:path h="800101" w="2140371">
                  <a:moveTo>
                    <a:pt x="0" y="0"/>
                  </a:moveTo>
                  <a:lnTo>
                    <a:pt x="2140371" y="0"/>
                  </a:lnTo>
                  <a:lnTo>
                    <a:pt x="2140371" y="800101"/>
                  </a:lnTo>
                  <a:lnTo>
                    <a:pt x="0" y="8001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0" y="9525"/>
              <a:ext cx="2140371" cy="79057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Pie Chart</a:t>
              </a: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9187209" y="1557241"/>
            <a:ext cx="1462602" cy="600274"/>
            <a:chOff x="0" y="0"/>
            <a:chExt cx="1950136" cy="800365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127" y="127"/>
              <a:ext cx="1949831" cy="800100"/>
            </a:xfrm>
            <a:custGeom>
              <a:avLst/>
              <a:gdLst/>
              <a:ahLst/>
              <a:cxnLst/>
              <a:rect r="r" b="b" t="t" l="l"/>
              <a:pathLst>
                <a:path h="800100" w="1949831">
                  <a:moveTo>
                    <a:pt x="0" y="0"/>
                  </a:moveTo>
                  <a:lnTo>
                    <a:pt x="1949831" y="0"/>
                  </a:lnTo>
                  <a:lnTo>
                    <a:pt x="1949831" y="800100"/>
                  </a:lnTo>
                  <a:lnTo>
                    <a:pt x="0" y="800100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1950085" cy="800354"/>
            </a:xfrm>
            <a:custGeom>
              <a:avLst/>
              <a:gdLst/>
              <a:ahLst/>
              <a:cxnLst/>
              <a:rect r="r" b="b" t="t" l="l"/>
              <a:pathLst>
                <a:path h="800354" w="1950085">
                  <a:moveTo>
                    <a:pt x="127" y="0"/>
                  </a:moveTo>
                  <a:lnTo>
                    <a:pt x="1949958" y="0"/>
                  </a:lnTo>
                  <a:lnTo>
                    <a:pt x="1950085" y="127"/>
                  </a:lnTo>
                  <a:lnTo>
                    <a:pt x="1950085" y="800227"/>
                  </a:lnTo>
                  <a:lnTo>
                    <a:pt x="1949958" y="800354"/>
                  </a:lnTo>
                  <a:lnTo>
                    <a:pt x="127" y="800354"/>
                  </a:lnTo>
                  <a:lnTo>
                    <a:pt x="0" y="800227"/>
                  </a:lnTo>
                  <a:lnTo>
                    <a:pt x="0" y="127"/>
                  </a:lnTo>
                  <a:lnTo>
                    <a:pt x="127" y="0"/>
                  </a:lnTo>
                  <a:moveTo>
                    <a:pt x="127" y="254"/>
                  </a:moveTo>
                  <a:lnTo>
                    <a:pt x="127" y="127"/>
                  </a:lnTo>
                  <a:lnTo>
                    <a:pt x="254" y="127"/>
                  </a:lnTo>
                  <a:lnTo>
                    <a:pt x="254" y="800227"/>
                  </a:lnTo>
                  <a:lnTo>
                    <a:pt x="127" y="800227"/>
                  </a:lnTo>
                  <a:lnTo>
                    <a:pt x="127" y="800100"/>
                  </a:lnTo>
                  <a:lnTo>
                    <a:pt x="1949958" y="800100"/>
                  </a:lnTo>
                  <a:lnTo>
                    <a:pt x="1949958" y="800227"/>
                  </a:lnTo>
                  <a:lnTo>
                    <a:pt x="1949831" y="800227"/>
                  </a:lnTo>
                  <a:lnTo>
                    <a:pt x="1949831" y="127"/>
                  </a:lnTo>
                  <a:lnTo>
                    <a:pt x="1949958" y="127"/>
                  </a:lnTo>
                  <a:lnTo>
                    <a:pt x="1949958" y="254"/>
                  </a:lnTo>
                  <a:lnTo>
                    <a:pt x="127" y="254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</p:grpSp>
      <p:grpSp>
        <p:nvGrpSpPr>
          <p:cNvPr name="Group 97" id="97"/>
          <p:cNvGrpSpPr/>
          <p:nvPr/>
        </p:nvGrpSpPr>
        <p:grpSpPr>
          <a:xfrm rot="0">
            <a:off x="9529762" y="2686050"/>
            <a:ext cx="8001000" cy="400050"/>
            <a:chOff x="0" y="0"/>
            <a:chExt cx="10668000" cy="533400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10668000" cy="533400"/>
            </a:xfrm>
            <a:custGeom>
              <a:avLst/>
              <a:gdLst/>
              <a:ahLst/>
              <a:cxnLst/>
              <a:rect r="r" b="b" t="t" l="l"/>
              <a:pathLst>
                <a:path h="5334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0" y="0"/>
              <a:ext cx="10668000" cy="533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Top Materials by Value</a:t>
              </a: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9529762" y="3257550"/>
            <a:ext cx="3319500" cy="714376"/>
            <a:chOff x="0" y="0"/>
            <a:chExt cx="4426000" cy="952501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4425950" cy="952500"/>
            </a:xfrm>
            <a:custGeom>
              <a:avLst/>
              <a:gdLst/>
              <a:ahLst/>
              <a:cxnLst/>
              <a:rect r="r" b="b" t="t" l="l"/>
              <a:pathLst>
                <a:path h="952500" w="4425950">
                  <a:moveTo>
                    <a:pt x="0" y="0"/>
                  </a:moveTo>
                  <a:lnTo>
                    <a:pt x="4425950" y="0"/>
                  </a:lnTo>
                  <a:lnTo>
                    <a:pt x="4425950" y="952500"/>
                  </a:lnTo>
                  <a:lnTo>
                    <a:pt x="0" y="952500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grpSp>
        <p:nvGrpSpPr>
          <p:cNvPr name="Group 102" id="102"/>
          <p:cNvGrpSpPr/>
          <p:nvPr/>
        </p:nvGrpSpPr>
        <p:grpSpPr>
          <a:xfrm rot="0">
            <a:off x="12849262" y="3257550"/>
            <a:ext cx="2404932" cy="714376"/>
            <a:chOff x="0" y="0"/>
            <a:chExt cx="3206576" cy="952501"/>
          </a:xfrm>
        </p:grpSpPr>
        <p:sp>
          <p:nvSpPr>
            <p:cNvPr name="Freeform 103" id="103"/>
            <p:cNvSpPr/>
            <p:nvPr/>
          </p:nvSpPr>
          <p:spPr>
            <a:xfrm flipH="false" flipV="false" rot="0">
              <a:off x="0" y="0"/>
              <a:ext cx="3206623" cy="952500"/>
            </a:xfrm>
            <a:custGeom>
              <a:avLst/>
              <a:gdLst/>
              <a:ahLst/>
              <a:cxnLst/>
              <a:rect r="r" b="b" t="t" l="l"/>
              <a:pathLst>
                <a:path h="952500" w="3206623">
                  <a:moveTo>
                    <a:pt x="0" y="0"/>
                  </a:moveTo>
                  <a:lnTo>
                    <a:pt x="3206623" y="0"/>
                  </a:lnTo>
                  <a:lnTo>
                    <a:pt x="3206623" y="952500"/>
                  </a:lnTo>
                  <a:lnTo>
                    <a:pt x="0" y="952500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grpSp>
        <p:nvGrpSpPr>
          <p:cNvPr name="Group 104" id="104"/>
          <p:cNvGrpSpPr/>
          <p:nvPr/>
        </p:nvGrpSpPr>
        <p:grpSpPr>
          <a:xfrm rot="0">
            <a:off x="15254194" y="3257550"/>
            <a:ext cx="2133694" cy="714376"/>
            <a:chOff x="0" y="0"/>
            <a:chExt cx="2844925" cy="952501"/>
          </a:xfrm>
        </p:grpSpPr>
        <p:sp>
          <p:nvSpPr>
            <p:cNvPr name="Freeform 105" id="105"/>
            <p:cNvSpPr/>
            <p:nvPr/>
          </p:nvSpPr>
          <p:spPr>
            <a:xfrm flipH="false" flipV="false" rot="0">
              <a:off x="0" y="0"/>
              <a:ext cx="2844927" cy="952500"/>
            </a:xfrm>
            <a:custGeom>
              <a:avLst/>
              <a:gdLst/>
              <a:ahLst/>
              <a:cxnLst/>
              <a:rect r="r" b="b" t="t" l="l"/>
              <a:pathLst>
                <a:path h="952500" w="2844927">
                  <a:moveTo>
                    <a:pt x="0" y="0"/>
                  </a:moveTo>
                  <a:lnTo>
                    <a:pt x="2844927" y="0"/>
                  </a:lnTo>
                  <a:lnTo>
                    <a:pt x="2844927" y="952500"/>
                  </a:lnTo>
                  <a:lnTo>
                    <a:pt x="0" y="952500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grpSp>
        <p:nvGrpSpPr>
          <p:cNvPr name="Group 106" id="106"/>
          <p:cNvGrpSpPr/>
          <p:nvPr/>
        </p:nvGrpSpPr>
        <p:grpSpPr>
          <a:xfrm rot="0">
            <a:off x="12849262" y="4643438"/>
            <a:ext cx="2547808" cy="671512"/>
            <a:chOff x="0" y="0"/>
            <a:chExt cx="3397077" cy="895349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3397078" cy="895349"/>
            </a:xfrm>
            <a:custGeom>
              <a:avLst/>
              <a:gdLst/>
              <a:ahLst/>
              <a:cxnLst/>
              <a:rect r="r" b="b" t="t" l="l"/>
              <a:pathLst>
                <a:path h="895349" w="3397078">
                  <a:moveTo>
                    <a:pt x="0" y="0"/>
                  </a:moveTo>
                  <a:lnTo>
                    <a:pt x="3397078" y="0"/>
                  </a:lnTo>
                  <a:lnTo>
                    <a:pt x="3397078" y="895349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0"/>
              <a:ext cx="3397077" cy="8953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4</a:t>
              </a: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,948.89</a:t>
              </a:r>
            </a:p>
          </p:txBody>
        </p:sp>
      </p:grpSp>
      <p:grpSp>
        <p:nvGrpSpPr>
          <p:cNvPr name="Group 109" id="109"/>
          <p:cNvGrpSpPr>
            <a:grpSpLocks noChangeAspect="true"/>
          </p:cNvGrpSpPr>
          <p:nvPr/>
        </p:nvGrpSpPr>
        <p:grpSpPr>
          <a:xfrm rot="0">
            <a:off x="768984" y="2071688"/>
            <a:ext cx="7858126" cy="5000626"/>
            <a:chOff x="0" y="0"/>
            <a:chExt cx="10477501" cy="6667501"/>
          </a:xfrm>
        </p:grpSpPr>
        <p:sp>
          <p:nvSpPr>
            <p:cNvPr name="Freeform 110" id="110" descr="preencoded.png"/>
            <p:cNvSpPr/>
            <p:nvPr/>
          </p:nvSpPr>
          <p:spPr>
            <a:xfrm flipH="false" flipV="false" rot="0">
              <a:off x="0" y="0"/>
              <a:ext cx="10477500" cy="6667500"/>
            </a:xfrm>
            <a:custGeom>
              <a:avLst/>
              <a:gdLst/>
              <a:ahLst/>
              <a:cxnLst/>
              <a:rect r="r" b="b" t="t" l="l"/>
              <a:pathLst>
                <a:path h="6667500" w="10477500">
                  <a:moveTo>
                    <a:pt x="0" y="0"/>
                  </a:moveTo>
                  <a:lnTo>
                    <a:pt x="10477500" y="0"/>
                  </a:lnTo>
                  <a:lnTo>
                    <a:pt x="10477500" y="6667500"/>
                  </a:lnTo>
                  <a:lnTo>
                    <a:pt x="0" y="6667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11" id="111"/>
          <p:cNvSpPr txBox="true"/>
          <p:nvPr/>
        </p:nvSpPr>
        <p:spPr>
          <a:xfrm rot="0">
            <a:off x="4730925" y="168941"/>
            <a:ext cx="8826150" cy="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PROCUREMENT &amp; CONTRACTING (Materials Management)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" y="-767748"/>
            <a:ext cx="18287999" cy="1505634"/>
          </a:xfrm>
          <a:custGeom>
            <a:avLst/>
            <a:gdLst/>
            <a:ahLst/>
            <a:cxnLst/>
            <a:rect r="r" b="b" t="t" l="l"/>
            <a:pathLst>
              <a:path h="1505634" w="18287999">
                <a:moveTo>
                  <a:pt x="0" y="0"/>
                </a:moveTo>
                <a:lnTo>
                  <a:pt x="18287999" y="0"/>
                </a:lnTo>
                <a:lnTo>
                  <a:pt x="18287999" y="1505634"/>
                </a:lnTo>
                <a:lnTo>
                  <a:pt x="0" y="1505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20587" y="0"/>
            <a:ext cx="992958" cy="737886"/>
            <a:chOff x="0" y="0"/>
            <a:chExt cx="1323944" cy="9838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3975" cy="983869"/>
            </a:xfrm>
            <a:custGeom>
              <a:avLst/>
              <a:gdLst/>
              <a:ahLst/>
              <a:cxnLst/>
              <a:rect r="r" b="b" t="t" l="l"/>
              <a:pathLst>
                <a:path h="983869" w="1323975">
                  <a:moveTo>
                    <a:pt x="0" y="0"/>
                  </a:moveTo>
                  <a:lnTo>
                    <a:pt x="1323975" y="0"/>
                  </a:lnTo>
                  <a:lnTo>
                    <a:pt x="1323975" y="983869"/>
                  </a:lnTo>
                  <a:lnTo>
                    <a:pt x="0" y="98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2" b="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253352" y="5982819"/>
            <a:ext cx="11705346" cy="6550963"/>
            <a:chOff x="0" y="0"/>
            <a:chExt cx="15607128" cy="87346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607157" cy="8734679"/>
            </a:xfrm>
            <a:custGeom>
              <a:avLst/>
              <a:gdLst/>
              <a:ahLst/>
              <a:cxnLst/>
              <a:rect r="r" b="b" t="t" l="l"/>
              <a:pathLst>
                <a:path h="8734679" w="15607157">
                  <a:moveTo>
                    <a:pt x="0" y="0"/>
                  </a:moveTo>
                  <a:lnTo>
                    <a:pt x="15607157" y="0"/>
                  </a:lnTo>
                  <a:lnTo>
                    <a:pt x="15607157" y="8734679"/>
                  </a:lnTo>
                  <a:lnTo>
                    <a:pt x="0" y="8734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6000"/>
              </a:blip>
              <a:stretch>
                <a:fillRect l="0" t="-16026" r="0" b="-1602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9729380"/>
            <a:ext cx="18745200" cy="628044"/>
            <a:chOff x="0" y="0"/>
            <a:chExt cx="24993600" cy="8373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993600" cy="837438"/>
            </a:xfrm>
            <a:custGeom>
              <a:avLst/>
              <a:gdLst/>
              <a:ahLst/>
              <a:cxnLst/>
              <a:rect r="r" b="b" t="t" l="l"/>
              <a:pathLst>
                <a:path h="837438" w="24993600">
                  <a:moveTo>
                    <a:pt x="0" y="0"/>
                  </a:moveTo>
                  <a:lnTo>
                    <a:pt x="24993600" y="0"/>
                  </a:lnTo>
                  <a:lnTo>
                    <a:pt x="24993600" y="837438"/>
                  </a:lnTo>
                  <a:lnTo>
                    <a:pt x="0" y="837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6764750" y="2764250"/>
            <a:ext cx="4758499" cy="475849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263842" y="4359551"/>
            <a:ext cx="5977971" cy="123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0"/>
              </a:lnSpc>
            </a:pPr>
            <a:r>
              <a:rPr lang="en-US" b="true" sz="7020">
                <a:solidFill>
                  <a:srgbClr val="324C82"/>
                </a:solidFill>
                <a:latin typeface="Gordita Bold"/>
                <a:ea typeface="Gordita Bold"/>
                <a:cs typeface="Gordita Bold"/>
                <a:sym typeface="Gordita Bold"/>
              </a:rPr>
              <a:t>IMPACTS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883656" y="1883156"/>
            <a:ext cx="6520688" cy="652068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ED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36727" y="5595961"/>
            <a:ext cx="6228024" cy="2781265"/>
            <a:chOff x="0" y="0"/>
            <a:chExt cx="1648356" cy="73611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48356" cy="736111"/>
            </a:xfrm>
            <a:custGeom>
              <a:avLst/>
              <a:gdLst/>
              <a:ahLst/>
              <a:cxnLst/>
              <a:rect r="r" b="b" t="t" l="l"/>
              <a:pathLst>
                <a:path h="736111" w="1648356">
                  <a:moveTo>
                    <a:pt x="63397" y="0"/>
                  </a:moveTo>
                  <a:lnTo>
                    <a:pt x="1584959" y="0"/>
                  </a:lnTo>
                  <a:cubicBezTo>
                    <a:pt x="1601773" y="0"/>
                    <a:pt x="1617898" y="6679"/>
                    <a:pt x="1629788" y="18569"/>
                  </a:cubicBezTo>
                  <a:cubicBezTo>
                    <a:pt x="1641677" y="30458"/>
                    <a:pt x="1648356" y="46583"/>
                    <a:pt x="1648356" y="63397"/>
                  </a:cubicBezTo>
                  <a:lnTo>
                    <a:pt x="1648356" y="672714"/>
                  </a:lnTo>
                  <a:cubicBezTo>
                    <a:pt x="1648356" y="689528"/>
                    <a:pt x="1641677" y="705653"/>
                    <a:pt x="1629788" y="717542"/>
                  </a:cubicBezTo>
                  <a:cubicBezTo>
                    <a:pt x="1617898" y="729432"/>
                    <a:pt x="1601773" y="736111"/>
                    <a:pt x="1584959" y="736111"/>
                  </a:cubicBezTo>
                  <a:lnTo>
                    <a:pt x="63397" y="736111"/>
                  </a:lnTo>
                  <a:cubicBezTo>
                    <a:pt x="46583" y="736111"/>
                    <a:pt x="30458" y="729432"/>
                    <a:pt x="18569" y="717542"/>
                  </a:cubicBezTo>
                  <a:cubicBezTo>
                    <a:pt x="6679" y="705653"/>
                    <a:pt x="0" y="689528"/>
                    <a:pt x="0" y="672714"/>
                  </a:cubicBezTo>
                  <a:lnTo>
                    <a:pt x="0" y="63397"/>
                  </a:lnTo>
                  <a:cubicBezTo>
                    <a:pt x="0" y="46583"/>
                    <a:pt x="6679" y="30458"/>
                    <a:pt x="18569" y="18569"/>
                  </a:cubicBezTo>
                  <a:cubicBezTo>
                    <a:pt x="30458" y="6679"/>
                    <a:pt x="46583" y="0"/>
                    <a:pt x="63397" y="0"/>
                  </a:cubicBezTo>
                  <a:close/>
                </a:path>
              </a:pathLst>
            </a:custGeom>
            <a:solidFill>
              <a:srgbClr val="002060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648356" cy="7551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045537" y="2365454"/>
            <a:ext cx="2588586" cy="4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2"/>
              </a:lnSpc>
            </a:pPr>
            <a:r>
              <a:rPr lang="en-US" b="true" sz="2605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STRUCTURE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523250" y="1891639"/>
            <a:ext cx="6228024" cy="2748548"/>
            <a:chOff x="0" y="0"/>
            <a:chExt cx="1648356" cy="72745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48356" cy="727452"/>
            </a:xfrm>
            <a:custGeom>
              <a:avLst/>
              <a:gdLst/>
              <a:ahLst/>
              <a:cxnLst/>
              <a:rect r="r" b="b" t="t" l="l"/>
              <a:pathLst>
                <a:path h="727452" w="1648356">
                  <a:moveTo>
                    <a:pt x="63397" y="0"/>
                  </a:moveTo>
                  <a:lnTo>
                    <a:pt x="1584959" y="0"/>
                  </a:lnTo>
                  <a:cubicBezTo>
                    <a:pt x="1601773" y="0"/>
                    <a:pt x="1617898" y="6679"/>
                    <a:pt x="1629788" y="18569"/>
                  </a:cubicBezTo>
                  <a:cubicBezTo>
                    <a:pt x="1641677" y="30458"/>
                    <a:pt x="1648356" y="46583"/>
                    <a:pt x="1648356" y="63397"/>
                  </a:cubicBezTo>
                  <a:lnTo>
                    <a:pt x="1648356" y="664055"/>
                  </a:lnTo>
                  <a:cubicBezTo>
                    <a:pt x="1648356" y="680869"/>
                    <a:pt x="1641677" y="696994"/>
                    <a:pt x="1629788" y="708883"/>
                  </a:cubicBezTo>
                  <a:cubicBezTo>
                    <a:pt x="1617898" y="720772"/>
                    <a:pt x="1601773" y="727452"/>
                    <a:pt x="1584959" y="727452"/>
                  </a:cubicBezTo>
                  <a:lnTo>
                    <a:pt x="63397" y="727452"/>
                  </a:lnTo>
                  <a:cubicBezTo>
                    <a:pt x="46583" y="727452"/>
                    <a:pt x="30458" y="720772"/>
                    <a:pt x="18569" y="708883"/>
                  </a:cubicBezTo>
                  <a:cubicBezTo>
                    <a:pt x="6679" y="696994"/>
                    <a:pt x="0" y="680869"/>
                    <a:pt x="0" y="664055"/>
                  </a:cubicBezTo>
                  <a:lnTo>
                    <a:pt x="0" y="63397"/>
                  </a:lnTo>
                  <a:cubicBezTo>
                    <a:pt x="0" y="46583"/>
                    <a:pt x="6679" y="30458"/>
                    <a:pt x="18569" y="18569"/>
                  </a:cubicBezTo>
                  <a:cubicBezTo>
                    <a:pt x="30458" y="6679"/>
                    <a:pt x="46583" y="0"/>
                    <a:pt x="63397" y="0"/>
                  </a:cubicBezTo>
                  <a:close/>
                </a:path>
              </a:pathLst>
            </a:custGeom>
            <a:solidFill>
              <a:srgbClr val="002060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1648356" cy="74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36727" y="1891639"/>
            <a:ext cx="6228024" cy="2748548"/>
            <a:chOff x="0" y="0"/>
            <a:chExt cx="1648356" cy="72745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48356" cy="727452"/>
            </a:xfrm>
            <a:custGeom>
              <a:avLst/>
              <a:gdLst/>
              <a:ahLst/>
              <a:cxnLst/>
              <a:rect r="r" b="b" t="t" l="l"/>
              <a:pathLst>
                <a:path h="727452" w="1648356">
                  <a:moveTo>
                    <a:pt x="63397" y="0"/>
                  </a:moveTo>
                  <a:lnTo>
                    <a:pt x="1584959" y="0"/>
                  </a:lnTo>
                  <a:cubicBezTo>
                    <a:pt x="1601773" y="0"/>
                    <a:pt x="1617898" y="6679"/>
                    <a:pt x="1629788" y="18569"/>
                  </a:cubicBezTo>
                  <a:cubicBezTo>
                    <a:pt x="1641677" y="30458"/>
                    <a:pt x="1648356" y="46583"/>
                    <a:pt x="1648356" y="63397"/>
                  </a:cubicBezTo>
                  <a:lnTo>
                    <a:pt x="1648356" y="664055"/>
                  </a:lnTo>
                  <a:cubicBezTo>
                    <a:pt x="1648356" y="680869"/>
                    <a:pt x="1641677" y="696994"/>
                    <a:pt x="1629788" y="708883"/>
                  </a:cubicBezTo>
                  <a:cubicBezTo>
                    <a:pt x="1617898" y="720772"/>
                    <a:pt x="1601773" y="727452"/>
                    <a:pt x="1584959" y="727452"/>
                  </a:cubicBezTo>
                  <a:lnTo>
                    <a:pt x="63397" y="727452"/>
                  </a:lnTo>
                  <a:cubicBezTo>
                    <a:pt x="46583" y="727452"/>
                    <a:pt x="30458" y="720772"/>
                    <a:pt x="18569" y="708883"/>
                  </a:cubicBezTo>
                  <a:cubicBezTo>
                    <a:pt x="6679" y="696994"/>
                    <a:pt x="0" y="680869"/>
                    <a:pt x="0" y="664055"/>
                  </a:cubicBezTo>
                  <a:lnTo>
                    <a:pt x="0" y="63397"/>
                  </a:lnTo>
                  <a:cubicBezTo>
                    <a:pt x="0" y="46583"/>
                    <a:pt x="6679" y="30458"/>
                    <a:pt x="18569" y="18569"/>
                  </a:cubicBezTo>
                  <a:cubicBezTo>
                    <a:pt x="30458" y="6679"/>
                    <a:pt x="46583" y="0"/>
                    <a:pt x="63397" y="0"/>
                  </a:cubicBezTo>
                  <a:close/>
                </a:path>
              </a:pathLst>
            </a:custGeom>
            <a:solidFill>
              <a:srgbClr val="002060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1648356" cy="74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523250" y="5628679"/>
            <a:ext cx="6228024" cy="2748548"/>
            <a:chOff x="0" y="0"/>
            <a:chExt cx="1648356" cy="72745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48356" cy="727452"/>
            </a:xfrm>
            <a:custGeom>
              <a:avLst/>
              <a:gdLst/>
              <a:ahLst/>
              <a:cxnLst/>
              <a:rect r="r" b="b" t="t" l="l"/>
              <a:pathLst>
                <a:path h="727452" w="1648356">
                  <a:moveTo>
                    <a:pt x="63397" y="0"/>
                  </a:moveTo>
                  <a:lnTo>
                    <a:pt x="1584959" y="0"/>
                  </a:lnTo>
                  <a:cubicBezTo>
                    <a:pt x="1601773" y="0"/>
                    <a:pt x="1617898" y="6679"/>
                    <a:pt x="1629788" y="18569"/>
                  </a:cubicBezTo>
                  <a:cubicBezTo>
                    <a:pt x="1641677" y="30458"/>
                    <a:pt x="1648356" y="46583"/>
                    <a:pt x="1648356" y="63397"/>
                  </a:cubicBezTo>
                  <a:lnTo>
                    <a:pt x="1648356" y="664055"/>
                  </a:lnTo>
                  <a:cubicBezTo>
                    <a:pt x="1648356" y="680869"/>
                    <a:pt x="1641677" y="696994"/>
                    <a:pt x="1629788" y="708883"/>
                  </a:cubicBezTo>
                  <a:cubicBezTo>
                    <a:pt x="1617898" y="720772"/>
                    <a:pt x="1601773" y="727452"/>
                    <a:pt x="1584959" y="727452"/>
                  </a:cubicBezTo>
                  <a:lnTo>
                    <a:pt x="63397" y="727452"/>
                  </a:lnTo>
                  <a:cubicBezTo>
                    <a:pt x="46583" y="727452"/>
                    <a:pt x="30458" y="720772"/>
                    <a:pt x="18569" y="708883"/>
                  </a:cubicBezTo>
                  <a:cubicBezTo>
                    <a:pt x="6679" y="696994"/>
                    <a:pt x="0" y="680869"/>
                    <a:pt x="0" y="664055"/>
                  </a:cubicBezTo>
                  <a:lnTo>
                    <a:pt x="0" y="63397"/>
                  </a:lnTo>
                  <a:cubicBezTo>
                    <a:pt x="0" y="46583"/>
                    <a:pt x="6679" y="30458"/>
                    <a:pt x="18569" y="18569"/>
                  </a:cubicBezTo>
                  <a:cubicBezTo>
                    <a:pt x="30458" y="6679"/>
                    <a:pt x="46583" y="0"/>
                    <a:pt x="63397" y="0"/>
                  </a:cubicBezTo>
                  <a:close/>
                </a:path>
              </a:pathLst>
            </a:custGeom>
            <a:solidFill>
              <a:srgbClr val="002060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1648356" cy="74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536727" y="2893638"/>
            <a:ext cx="6228024" cy="496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3"/>
              </a:lnSpc>
              <a:spcBef>
                <a:spcPct val="0"/>
              </a:spcBef>
            </a:pPr>
            <a:r>
              <a:rPr lang="en-US" sz="331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TIME SAVING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523250" y="6530016"/>
            <a:ext cx="6228024" cy="992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3"/>
              </a:lnSpc>
              <a:spcBef>
                <a:spcPct val="0"/>
              </a:spcBef>
            </a:pPr>
            <a:r>
              <a:rPr lang="en-US" sz="331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DATA DRIVEN DECISION MAKING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523250" y="2893638"/>
            <a:ext cx="6228024" cy="496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3"/>
              </a:lnSpc>
              <a:spcBef>
                <a:spcPct val="0"/>
              </a:spcBef>
            </a:pPr>
            <a:r>
              <a:rPr lang="en-US" sz="331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EASE OF ACCESS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66044" y="6460197"/>
            <a:ext cx="5769388" cy="992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3"/>
              </a:lnSpc>
            </a:pPr>
            <a:r>
              <a:rPr lang="en-US" sz="331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INTERPRETABLE ANALYSIS </a:t>
            </a:r>
          </a:p>
          <a:p>
            <a:pPr algn="ctr">
              <a:lnSpc>
                <a:spcPts val="3973"/>
              </a:lnSpc>
              <a:spcBef>
                <a:spcPct val="0"/>
              </a:spcBef>
            </a:pPr>
            <a:r>
              <a:rPr lang="en-US" sz="331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AND VISUALISATION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730925" y="168941"/>
            <a:ext cx="8826150" cy="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PROCUREMENT &amp; CONTRACTING (Materials Management)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" y="-137690"/>
            <a:ext cx="18287999" cy="874395"/>
          </a:xfrm>
          <a:custGeom>
            <a:avLst/>
            <a:gdLst/>
            <a:ahLst/>
            <a:cxnLst/>
            <a:rect r="r" b="b" t="t" l="l"/>
            <a:pathLst>
              <a:path h="874395" w="18287999">
                <a:moveTo>
                  <a:pt x="0" y="0"/>
                </a:moveTo>
                <a:lnTo>
                  <a:pt x="18287999" y="0"/>
                </a:lnTo>
                <a:lnTo>
                  <a:pt x="18287999" y="874395"/>
                </a:lnTo>
                <a:lnTo>
                  <a:pt x="0" y="87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45198" y="309032"/>
            <a:ext cx="8997600" cy="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PROCUREMENT &amp; CONTRACTING (Materials Management)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91738" y="4184008"/>
            <a:ext cx="13304521" cy="2338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28"/>
              </a:lnSpc>
            </a:pPr>
            <a:r>
              <a:rPr lang="en-US" sz="16600">
                <a:solidFill>
                  <a:srgbClr val="FFED00"/>
                </a:solidFill>
                <a:latin typeface="Marcellus"/>
                <a:ea typeface="Marcellus"/>
                <a:cs typeface="Marcellus"/>
                <a:sym typeface="Marcellus"/>
              </a:rPr>
              <a:t>THANK</a:t>
            </a:r>
            <a:r>
              <a:rPr lang="en-US" sz="16600">
                <a:solidFill>
                  <a:srgbClr val="464775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US" sz="16600">
                <a:solidFill>
                  <a:srgbClr val="FFFFFF"/>
                </a:solidFill>
                <a:latin typeface="Marcellus"/>
                <a:ea typeface="Marcellus"/>
                <a:cs typeface="Marcellus"/>
                <a:sym typeface="Marcellus"/>
              </a:rPr>
              <a:t>YOU!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9729380"/>
            <a:ext cx="18745200" cy="628044"/>
            <a:chOff x="0" y="0"/>
            <a:chExt cx="24993600" cy="8373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993600" cy="837438"/>
            </a:xfrm>
            <a:custGeom>
              <a:avLst/>
              <a:gdLst/>
              <a:ahLst/>
              <a:cxnLst/>
              <a:rect r="r" b="b" t="t" l="l"/>
              <a:pathLst>
                <a:path h="837438" w="24993600">
                  <a:moveTo>
                    <a:pt x="0" y="0"/>
                  </a:moveTo>
                  <a:lnTo>
                    <a:pt x="24993600" y="0"/>
                  </a:lnTo>
                  <a:lnTo>
                    <a:pt x="24993600" y="837438"/>
                  </a:lnTo>
                  <a:lnTo>
                    <a:pt x="0" y="837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" y="-767748"/>
            <a:ext cx="18287999" cy="1505634"/>
          </a:xfrm>
          <a:custGeom>
            <a:avLst/>
            <a:gdLst/>
            <a:ahLst/>
            <a:cxnLst/>
            <a:rect r="r" b="b" t="t" l="l"/>
            <a:pathLst>
              <a:path h="1505634" w="18287999">
                <a:moveTo>
                  <a:pt x="0" y="0"/>
                </a:moveTo>
                <a:lnTo>
                  <a:pt x="18287999" y="0"/>
                </a:lnTo>
                <a:lnTo>
                  <a:pt x="18287999" y="1505634"/>
                </a:lnTo>
                <a:lnTo>
                  <a:pt x="0" y="1505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20587" y="0"/>
            <a:ext cx="992958" cy="737886"/>
            <a:chOff x="0" y="0"/>
            <a:chExt cx="1323944" cy="9838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23975" cy="983869"/>
            </a:xfrm>
            <a:custGeom>
              <a:avLst/>
              <a:gdLst/>
              <a:ahLst/>
              <a:cxnLst/>
              <a:rect r="r" b="b" t="t" l="l"/>
              <a:pathLst>
                <a:path h="983869" w="1323975">
                  <a:moveTo>
                    <a:pt x="0" y="0"/>
                  </a:moveTo>
                  <a:lnTo>
                    <a:pt x="1323975" y="0"/>
                  </a:lnTo>
                  <a:lnTo>
                    <a:pt x="1323975" y="983869"/>
                  </a:lnTo>
                  <a:lnTo>
                    <a:pt x="0" y="98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2" b="2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730925" y="168941"/>
            <a:ext cx="8826150" cy="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PROCUREMENT &amp; CONTRACTING (Materials Management)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" y="-767748"/>
            <a:ext cx="18287999" cy="1505634"/>
          </a:xfrm>
          <a:custGeom>
            <a:avLst/>
            <a:gdLst/>
            <a:ahLst/>
            <a:cxnLst/>
            <a:rect r="r" b="b" t="t" l="l"/>
            <a:pathLst>
              <a:path h="1505634" w="18287999">
                <a:moveTo>
                  <a:pt x="0" y="0"/>
                </a:moveTo>
                <a:lnTo>
                  <a:pt x="18287999" y="0"/>
                </a:lnTo>
                <a:lnTo>
                  <a:pt x="18287999" y="1505634"/>
                </a:lnTo>
                <a:lnTo>
                  <a:pt x="0" y="1505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115505" y="0"/>
            <a:ext cx="1198040" cy="890286"/>
            <a:chOff x="0" y="0"/>
            <a:chExt cx="1323944" cy="9838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3975" cy="983869"/>
            </a:xfrm>
            <a:custGeom>
              <a:avLst/>
              <a:gdLst/>
              <a:ahLst/>
              <a:cxnLst/>
              <a:rect r="r" b="b" t="t" l="l"/>
              <a:pathLst>
                <a:path h="983869" w="1323975">
                  <a:moveTo>
                    <a:pt x="0" y="0"/>
                  </a:moveTo>
                  <a:lnTo>
                    <a:pt x="1323975" y="0"/>
                  </a:lnTo>
                  <a:lnTo>
                    <a:pt x="1323975" y="983869"/>
                  </a:lnTo>
                  <a:lnTo>
                    <a:pt x="0" y="98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2" b="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" y="-937869"/>
            <a:ext cx="18287999" cy="1505634"/>
          </a:xfrm>
          <a:custGeom>
            <a:avLst/>
            <a:gdLst/>
            <a:ahLst/>
            <a:cxnLst/>
            <a:rect r="r" b="b" t="t" l="l"/>
            <a:pathLst>
              <a:path h="1505634" w="18287999">
                <a:moveTo>
                  <a:pt x="0" y="0"/>
                </a:moveTo>
                <a:lnTo>
                  <a:pt x="18287999" y="0"/>
                </a:lnTo>
                <a:lnTo>
                  <a:pt x="18287999" y="1505634"/>
                </a:lnTo>
                <a:lnTo>
                  <a:pt x="0" y="1505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9729380"/>
            <a:ext cx="18745200" cy="628044"/>
            <a:chOff x="0" y="0"/>
            <a:chExt cx="24993600" cy="8373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993600" cy="837438"/>
            </a:xfrm>
            <a:custGeom>
              <a:avLst/>
              <a:gdLst/>
              <a:ahLst/>
              <a:cxnLst/>
              <a:rect r="r" b="b" t="t" l="l"/>
              <a:pathLst>
                <a:path h="837438" w="24993600">
                  <a:moveTo>
                    <a:pt x="0" y="0"/>
                  </a:moveTo>
                  <a:lnTo>
                    <a:pt x="24993600" y="0"/>
                  </a:lnTo>
                  <a:lnTo>
                    <a:pt x="24993600" y="837438"/>
                  </a:lnTo>
                  <a:lnTo>
                    <a:pt x="0" y="837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568322" y="9684244"/>
            <a:ext cx="17389294" cy="23708"/>
            <a:chOff x="0" y="0"/>
            <a:chExt cx="23185725" cy="316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185755" cy="31623"/>
            </a:xfrm>
            <a:custGeom>
              <a:avLst/>
              <a:gdLst/>
              <a:ahLst/>
              <a:cxnLst/>
              <a:rect r="r" b="b" t="t" l="l"/>
              <a:pathLst>
                <a:path h="31623" w="23185755">
                  <a:moveTo>
                    <a:pt x="0" y="0"/>
                  </a:moveTo>
                  <a:lnTo>
                    <a:pt x="23185755" y="0"/>
                  </a:lnTo>
                  <a:lnTo>
                    <a:pt x="23185755" y="31623"/>
                  </a:lnTo>
                  <a:lnTo>
                    <a:pt x="0" y="31623"/>
                  </a:lnTo>
                  <a:close/>
                </a:path>
              </a:pathLst>
            </a:custGeom>
            <a:solidFill>
              <a:srgbClr val="3D67B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5400000">
            <a:off x="7198983" y="3155940"/>
            <a:ext cx="3937662" cy="266058"/>
          </a:xfrm>
          <a:custGeom>
            <a:avLst/>
            <a:gdLst/>
            <a:ahLst/>
            <a:cxnLst/>
            <a:rect r="r" b="b" t="t" l="l"/>
            <a:pathLst>
              <a:path h="266058" w="3937662">
                <a:moveTo>
                  <a:pt x="0" y="0"/>
                </a:moveTo>
                <a:lnTo>
                  <a:pt x="3937662" y="0"/>
                </a:lnTo>
                <a:lnTo>
                  <a:pt x="3937662" y="266058"/>
                </a:lnTo>
                <a:lnTo>
                  <a:pt x="0" y="2660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7189458" y="7130319"/>
            <a:ext cx="3937662" cy="266058"/>
          </a:xfrm>
          <a:custGeom>
            <a:avLst/>
            <a:gdLst/>
            <a:ahLst/>
            <a:cxnLst/>
            <a:rect r="r" b="b" t="t" l="l"/>
            <a:pathLst>
              <a:path h="266058" w="3937662">
                <a:moveTo>
                  <a:pt x="0" y="0"/>
                </a:moveTo>
                <a:lnTo>
                  <a:pt x="3937662" y="0"/>
                </a:lnTo>
                <a:lnTo>
                  <a:pt x="3937662" y="266058"/>
                </a:lnTo>
                <a:lnTo>
                  <a:pt x="0" y="2660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60671" y="2260171"/>
            <a:ext cx="5766659" cy="5766659"/>
          </a:xfrm>
          <a:custGeom>
            <a:avLst/>
            <a:gdLst/>
            <a:ahLst/>
            <a:cxnLst/>
            <a:rect r="r" b="b" t="t" l="l"/>
            <a:pathLst>
              <a:path h="5766659" w="5766659">
                <a:moveTo>
                  <a:pt x="0" y="0"/>
                </a:moveTo>
                <a:lnTo>
                  <a:pt x="5766658" y="0"/>
                </a:lnTo>
                <a:lnTo>
                  <a:pt x="5766658" y="5766658"/>
                </a:lnTo>
                <a:lnTo>
                  <a:pt x="0" y="57666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94" t="0" r="-39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301133" y="5143500"/>
            <a:ext cx="3859713" cy="260791"/>
          </a:xfrm>
          <a:custGeom>
            <a:avLst/>
            <a:gdLst/>
            <a:ahLst/>
            <a:cxnLst/>
            <a:rect r="r" b="b" t="t" l="l"/>
            <a:pathLst>
              <a:path h="260791" w="3859713">
                <a:moveTo>
                  <a:pt x="0" y="0"/>
                </a:moveTo>
                <a:lnTo>
                  <a:pt x="3859713" y="0"/>
                </a:lnTo>
                <a:lnTo>
                  <a:pt x="3859713" y="260791"/>
                </a:lnTo>
                <a:lnTo>
                  <a:pt x="0" y="26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1155733" y="5098829"/>
            <a:ext cx="3859713" cy="260791"/>
          </a:xfrm>
          <a:custGeom>
            <a:avLst/>
            <a:gdLst/>
            <a:ahLst/>
            <a:cxnLst/>
            <a:rect r="r" b="b" t="t" l="l"/>
            <a:pathLst>
              <a:path h="260791" w="3859713">
                <a:moveTo>
                  <a:pt x="0" y="0"/>
                </a:moveTo>
                <a:lnTo>
                  <a:pt x="3859713" y="0"/>
                </a:lnTo>
                <a:lnTo>
                  <a:pt x="3859713" y="260792"/>
                </a:lnTo>
                <a:lnTo>
                  <a:pt x="0" y="2607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26831" y="2331600"/>
            <a:ext cx="5143314" cy="23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7"/>
              </a:lnSpc>
              <a:spcBef>
                <a:spcPct val="0"/>
              </a:spcBef>
            </a:pPr>
            <a:r>
              <a:rPr lang="en-US" b="true" sz="2807">
                <a:solidFill>
                  <a:srgbClr val="FFD7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High Volume and Diversity of Reports:</a:t>
            </a:r>
          </a:p>
          <a:p>
            <a:pPr algn="just">
              <a:lnSpc>
                <a:spcPts val="3365"/>
              </a:lnSpc>
              <a:spcBef>
                <a:spcPct val="0"/>
              </a:spcBef>
            </a:pPr>
          </a:p>
          <a:p>
            <a:pPr algn="just">
              <a:lnSpc>
                <a:spcPts val="2766"/>
              </a:lnSpc>
              <a:spcBef>
                <a:spcPct val="0"/>
              </a:spcBef>
            </a:pPr>
            <a:r>
              <a:rPr lang="en-US" b="true" sz="230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Materials Management reports are vast and varied, making it difficult to navigate and extract relevant information quickly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073061" y="2760494"/>
            <a:ext cx="442921" cy="502776"/>
          </a:xfrm>
          <a:custGeom>
            <a:avLst/>
            <a:gdLst/>
            <a:ahLst/>
            <a:cxnLst/>
            <a:rect r="r" b="b" t="t" l="l"/>
            <a:pathLst>
              <a:path h="502776" w="442921">
                <a:moveTo>
                  <a:pt x="0" y="0"/>
                </a:moveTo>
                <a:lnTo>
                  <a:pt x="442921" y="0"/>
                </a:lnTo>
                <a:lnTo>
                  <a:pt x="442921" y="502776"/>
                </a:lnTo>
                <a:lnTo>
                  <a:pt x="0" y="5027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521221" y="6769123"/>
            <a:ext cx="494225" cy="494225"/>
          </a:xfrm>
          <a:custGeom>
            <a:avLst/>
            <a:gdLst/>
            <a:ahLst/>
            <a:cxnLst/>
            <a:rect r="r" b="b" t="t" l="l"/>
            <a:pathLst>
              <a:path h="494225" w="494225">
                <a:moveTo>
                  <a:pt x="0" y="0"/>
                </a:moveTo>
                <a:lnTo>
                  <a:pt x="494225" y="0"/>
                </a:lnTo>
                <a:lnTo>
                  <a:pt x="494225" y="494225"/>
                </a:lnTo>
                <a:lnTo>
                  <a:pt x="0" y="4942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756058" y="2786193"/>
            <a:ext cx="515860" cy="451378"/>
          </a:xfrm>
          <a:custGeom>
            <a:avLst/>
            <a:gdLst/>
            <a:ahLst/>
            <a:cxnLst/>
            <a:rect r="r" b="b" t="t" l="l"/>
            <a:pathLst>
              <a:path h="451378" w="515860">
                <a:moveTo>
                  <a:pt x="0" y="0"/>
                </a:moveTo>
                <a:lnTo>
                  <a:pt x="515860" y="0"/>
                </a:lnTo>
                <a:lnTo>
                  <a:pt x="515860" y="451378"/>
                </a:lnTo>
                <a:lnTo>
                  <a:pt x="0" y="4513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26831" y="6296455"/>
            <a:ext cx="5143314" cy="240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7"/>
              </a:lnSpc>
              <a:spcBef>
                <a:spcPct val="0"/>
              </a:spcBef>
            </a:pPr>
            <a:r>
              <a:rPr lang="en-US" b="true" sz="2907">
                <a:solidFill>
                  <a:srgbClr val="FFD7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Manual and Time-Consuming Analysis</a:t>
            </a:r>
            <a:r>
              <a:rPr lang="en-US" b="true" sz="2907">
                <a:solidFill>
                  <a:srgbClr val="FFD7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:</a:t>
            </a:r>
          </a:p>
          <a:p>
            <a:pPr algn="l">
              <a:lnSpc>
                <a:spcPts val="3485"/>
              </a:lnSpc>
              <a:spcBef>
                <a:spcPct val="0"/>
              </a:spcBef>
            </a:pPr>
          </a:p>
          <a:p>
            <a:pPr algn="l">
              <a:lnSpc>
                <a:spcPts val="2766"/>
              </a:lnSpc>
              <a:spcBef>
                <a:spcPct val="0"/>
              </a:spcBef>
            </a:pPr>
            <a:r>
              <a:rPr lang="en-US" b="true" sz="230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Most reporting processes rely heavily on manual effort, leading to inefficiencies and increased chances of error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2209308" y="6741896"/>
            <a:ext cx="460949" cy="460949"/>
          </a:xfrm>
          <a:custGeom>
            <a:avLst/>
            <a:gdLst/>
            <a:ahLst/>
            <a:cxnLst/>
            <a:rect r="r" b="b" t="t" l="l"/>
            <a:pathLst>
              <a:path h="460949" w="460949">
                <a:moveTo>
                  <a:pt x="0" y="0"/>
                </a:moveTo>
                <a:lnTo>
                  <a:pt x="460949" y="0"/>
                </a:lnTo>
                <a:lnTo>
                  <a:pt x="460949" y="460949"/>
                </a:lnTo>
                <a:lnTo>
                  <a:pt x="0" y="4609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938618" y="167598"/>
            <a:ext cx="8410768" cy="79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7"/>
              </a:lnSpc>
            </a:pPr>
            <a:r>
              <a:rPr lang="en-US" sz="2599" b="true">
                <a:solidFill>
                  <a:srgbClr val="0F1A3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Challenges in Materials Management Reporting</a:t>
            </a:r>
          </a:p>
          <a:p>
            <a:pPr algn="ctr">
              <a:lnSpc>
                <a:spcPts val="3118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2798790" y="6305980"/>
            <a:ext cx="5143314" cy="23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7"/>
              </a:lnSpc>
              <a:spcBef>
                <a:spcPct val="0"/>
              </a:spcBef>
            </a:pPr>
            <a:r>
              <a:rPr lang="en-US" b="true" sz="2807">
                <a:solidFill>
                  <a:srgbClr val="FFD7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Limited Visibility into Trends and Processes:</a:t>
            </a:r>
          </a:p>
          <a:p>
            <a:pPr algn="l">
              <a:lnSpc>
                <a:spcPts val="3365"/>
              </a:lnSpc>
              <a:spcBef>
                <a:spcPct val="0"/>
              </a:spcBef>
            </a:pPr>
          </a:p>
          <a:p>
            <a:pPr algn="l">
              <a:lnSpc>
                <a:spcPts val="2766"/>
              </a:lnSpc>
              <a:spcBef>
                <a:spcPct val="0"/>
              </a:spcBef>
            </a:pPr>
            <a:r>
              <a:rPr lang="en-US" b="true" sz="230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The absence of real-time insights makes it challenging to track trends or manage processes effectively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21553" y="2364946"/>
            <a:ext cx="5292973" cy="23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7"/>
              </a:lnSpc>
              <a:spcBef>
                <a:spcPct val="0"/>
              </a:spcBef>
            </a:pPr>
            <a:r>
              <a:rPr lang="en-US" b="true" sz="2807">
                <a:solidFill>
                  <a:srgbClr val="FFD7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Delayed Access to KPIs and Insights:</a:t>
            </a:r>
          </a:p>
          <a:p>
            <a:pPr algn="l">
              <a:lnSpc>
                <a:spcPts val="3365"/>
              </a:lnSpc>
              <a:spcBef>
                <a:spcPct val="0"/>
              </a:spcBef>
            </a:pPr>
          </a:p>
          <a:p>
            <a:pPr algn="l">
              <a:lnSpc>
                <a:spcPts val="2766"/>
              </a:lnSpc>
              <a:spcBef>
                <a:spcPct val="0"/>
              </a:spcBef>
            </a:pPr>
            <a:r>
              <a:rPr lang="en-US" b="true" sz="230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Business users do multiple operations on data  to derive KPI and insights , which slows down timely decision-making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2485914" y="9270280"/>
            <a:ext cx="5036176" cy="350044"/>
            <a:chOff x="0" y="0"/>
            <a:chExt cx="6714901" cy="46672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714901" cy="466725"/>
            </a:xfrm>
            <a:custGeom>
              <a:avLst/>
              <a:gdLst/>
              <a:ahLst/>
              <a:cxnLst/>
              <a:rect r="r" b="b" t="t" l="l"/>
              <a:pathLst>
                <a:path h="466725" w="6714901">
                  <a:moveTo>
                    <a:pt x="0" y="0"/>
                  </a:moveTo>
                  <a:lnTo>
                    <a:pt x="6714901" y="0"/>
                  </a:lnTo>
                  <a:lnTo>
                    <a:pt x="6714901" y="466725"/>
                  </a:lnTo>
                  <a:lnTo>
                    <a:pt x="0" y="466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6714901" cy="476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431"/>
                </a:lnSpc>
              </a:pPr>
              <a:r>
                <a:rPr lang="en-US" sz="2026" i="true">
                  <a:solidFill>
                    <a:srgbClr val="FFFFFF"/>
                  </a:solidFill>
                  <a:latin typeface="Noto Sans Italics"/>
                  <a:ea typeface="Noto Sans Italics"/>
                  <a:cs typeface="Noto Sans Italics"/>
                  <a:sym typeface="Noto Sans Italics"/>
                </a:rPr>
                <a:t>These challenges highlight the need for an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379214" y="9270280"/>
            <a:ext cx="3560266" cy="350044"/>
            <a:chOff x="0" y="0"/>
            <a:chExt cx="4747021" cy="46672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47021" cy="466725"/>
            </a:xfrm>
            <a:custGeom>
              <a:avLst/>
              <a:gdLst/>
              <a:ahLst/>
              <a:cxnLst/>
              <a:rect r="r" b="b" t="t" l="l"/>
              <a:pathLst>
                <a:path h="466725" w="4747021">
                  <a:moveTo>
                    <a:pt x="0" y="0"/>
                  </a:moveTo>
                  <a:lnTo>
                    <a:pt x="4747021" y="0"/>
                  </a:lnTo>
                  <a:lnTo>
                    <a:pt x="4747021" y="466725"/>
                  </a:lnTo>
                  <a:lnTo>
                    <a:pt x="0" y="466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4747021" cy="476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431"/>
                </a:lnSpc>
              </a:pPr>
              <a:r>
                <a:rPr lang="en-US" sz="2026" i="true">
                  <a:solidFill>
                    <a:srgbClr val="FFD700"/>
                  </a:solidFill>
                  <a:latin typeface="Noto Sans Italics"/>
                  <a:ea typeface="Noto Sans Italics"/>
                  <a:cs typeface="Noto Sans Italics"/>
                  <a:sym typeface="Noto Sans Italics"/>
                </a:rPr>
                <a:t>automated analytical solution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796606" y="9270280"/>
            <a:ext cx="5148300" cy="350044"/>
            <a:chOff x="0" y="0"/>
            <a:chExt cx="6864400" cy="46672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864400" cy="466725"/>
            </a:xfrm>
            <a:custGeom>
              <a:avLst/>
              <a:gdLst/>
              <a:ahLst/>
              <a:cxnLst/>
              <a:rect r="r" b="b" t="t" l="l"/>
              <a:pathLst>
                <a:path h="466725" w="6864400">
                  <a:moveTo>
                    <a:pt x="0" y="0"/>
                  </a:moveTo>
                  <a:lnTo>
                    <a:pt x="6864400" y="0"/>
                  </a:lnTo>
                  <a:lnTo>
                    <a:pt x="6864400" y="466725"/>
                  </a:lnTo>
                  <a:lnTo>
                    <a:pt x="0" y="466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6864400" cy="476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431"/>
                </a:lnSpc>
              </a:pPr>
              <a:r>
                <a:rPr lang="en-US" sz="2026" i="true">
                  <a:solidFill>
                    <a:srgbClr val="FFFFFF"/>
                  </a:solidFill>
                  <a:latin typeface="Noto Sans Italics"/>
                  <a:ea typeface="Noto Sans Italics"/>
                  <a:cs typeface="Noto Sans Italics"/>
                  <a:sym typeface="Noto Sans Italics"/>
                </a:rPr>
                <a:t>to streamline material movement reporting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" y="-767748"/>
            <a:ext cx="18287999" cy="1505634"/>
          </a:xfrm>
          <a:custGeom>
            <a:avLst/>
            <a:gdLst/>
            <a:ahLst/>
            <a:cxnLst/>
            <a:rect r="r" b="b" t="t" l="l"/>
            <a:pathLst>
              <a:path h="1505634" w="18287999">
                <a:moveTo>
                  <a:pt x="0" y="0"/>
                </a:moveTo>
                <a:lnTo>
                  <a:pt x="18287999" y="0"/>
                </a:lnTo>
                <a:lnTo>
                  <a:pt x="18287999" y="1505634"/>
                </a:lnTo>
                <a:lnTo>
                  <a:pt x="0" y="1505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20587" y="0"/>
            <a:ext cx="992958" cy="737886"/>
            <a:chOff x="0" y="0"/>
            <a:chExt cx="1323944" cy="9838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3975" cy="983869"/>
            </a:xfrm>
            <a:custGeom>
              <a:avLst/>
              <a:gdLst/>
              <a:ahLst/>
              <a:cxnLst/>
              <a:rect r="r" b="b" t="t" l="l"/>
              <a:pathLst>
                <a:path h="983869" w="1323975">
                  <a:moveTo>
                    <a:pt x="0" y="0"/>
                  </a:moveTo>
                  <a:lnTo>
                    <a:pt x="1323975" y="0"/>
                  </a:lnTo>
                  <a:lnTo>
                    <a:pt x="1323975" y="983869"/>
                  </a:lnTo>
                  <a:lnTo>
                    <a:pt x="0" y="98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2" b="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729380"/>
            <a:ext cx="18745200" cy="628044"/>
            <a:chOff x="0" y="0"/>
            <a:chExt cx="24993600" cy="8373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993600" cy="837438"/>
            </a:xfrm>
            <a:custGeom>
              <a:avLst/>
              <a:gdLst/>
              <a:ahLst/>
              <a:cxnLst/>
              <a:rect r="r" b="b" t="t" l="l"/>
              <a:pathLst>
                <a:path h="837438" w="24993600">
                  <a:moveTo>
                    <a:pt x="0" y="0"/>
                  </a:moveTo>
                  <a:lnTo>
                    <a:pt x="24993600" y="0"/>
                  </a:lnTo>
                  <a:lnTo>
                    <a:pt x="24993600" y="837438"/>
                  </a:lnTo>
                  <a:lnTo>
                    <a:pt x="0" y="837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53369" y="3121462"/>
            <a:ext cx="4471804" cy="4208787"/>
          </a:xfrm>
          <a:custGeom>
            <a:avLst/>
            <a:gdLst/>
            <a:ahLst/>
            <a:cxnLst/>
            <a:rect r="r" b="b" t="t" l="l"/>
            <a:pathLst>
              <a:path h="4208787" w="4471804">
                <a:moveTo>
                  <a:pt x="0" y="0"/>
                </a:moveTo>
                <a:lnTo>
                  <a:pt x="4471804" y="0"/>
                </a:lnTo>
                <a:lnTo>
                  <a:pt x="4471804" y="4208787"/>
                </a:lnTo>
                <a:lnTo>
                  <a:pt x="0" y="4208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04" t="-3139" r="-1042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428570" y="2855972"/>
            <a:ext cx="2143815" cy="2195210"/>
            <a:chOff x="0" y="0"/>
            <a:chExt cx="3330472" cy="34103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7138" y="17680"/>
              <a:ext cx="3296071" cy="3375091"/>
            </a:xfrm>
            <a:custGeom>
              <a:avLst/>
              <a:gdLst/>
              <a:ahLst/>
              <a:cxnLst/>
              <a:rect r="r" b="b" t="t" l="l"/>
              <a:pathLst>
                <a:path h="3375091" w="3296071">
                  <a:moveTo>
                    <a:pt x="0" y="3375091"/>
                  </a:moveTo>
                  <a:cubicBezTo>
                    <a:pt x="0" y="1511007"/>
                    <a:pt x="1475758" y="0"/>
                    <a:pt x="3296071" y="0"/>
                  </a:cubicBezTo>
                  <a:lnTo>
                    <a:pt x="3296071" y="337509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30475" cy="3410187"/>
            </a:xfrm>
            <a:custGeom>
              <a:avLst/>
              <a:gdLst/>
              <a:ahLst/>
              <a:cxnLst/>
              <a:rect r="r" b="b" t="t" l="l"/>
              <a:pathLst>
                <a:path h="3410187" w="3330475">
                  <a:moveTo>
                    <a:pt x="0" y="3392771"/>
                  </a:moveTo>
                  <a:cubicBezTo>
                    <a:pt x="0" y="1518923"/>
                    <a:pt x="1483361" y="0"/>
                    <a:pt x="3313338" y="0"/>
                  </a:cubicBezTo>
                  <a:cubicBezTo>
                    <a:pt x="3322873" y="0"/>
                    <a:pt x="3330475" y="7917"/>
                    <a:pt x="3330475" y="17548"/>
                  </a:cubicBezTo>
                  <a:lnTo>
                    <a:pt x="3330475" y="3392639"/>
                  </a:lnTo>
                  <a:cubicBezTo>
                    <a:pt x="3330475" y="3402403"/>
                    <a:pt x="3322744" y="3410187"/>
                    <a:pt x="3313338" y="3410187"/>
                  </a:cubicBezTo>
                  <a:lnTo>
                    <a:pt x="17138" y="3410187"/>
                  </a:lnTo>
                  <a:cubicBezTo>
                    <a:pt x="7602" y="3410187"/>
                    <a:pt x="0" y="3402271"/>
                    <a:pt x="0" y="3392639"/>
                  </a:cubicBezTo>
                  <a:moveTo>
                    <a:pt x="34404" y="3392639"/>
                  </a:moveTo>
                  <a:lnTo>
                    <a:pt x="17138" y="3392639"/>
                  </a:lnTo>
                  <a:lnTo>
                    <a:pt x="17138" y="3375091"/>
                  </a:lnTo>
                  <a:lnTo>
                    <a:pt x="3313209" y="3375091"/>
                  </a:lnTo>
                  <a:lnTo>
                    <a:pt x="3313209" y="3392639"/>
                  </a:lnTo>
                  <a:lnTo>
                    <a:pt x="3296072" y="3392639"/>
                  </a:lnTo>
                  <a:lnTo>
                    <a:pt x="3296072" y="17548"/>
                  </a:lnTo>
                  <a:lnTo>
                    <a:pt x="3313209" y="17548"/>
                  </a:lnTo>
                  <a:lnTo>
                    <a:pt x="3313209" y="35229"/>
                  </a:lnTo>
                  <a:cubicBezTo>
                    <a:pt x="1502431" y="35229"/>
                    <a:pt x="34404" y="1538450"/>
                    <a:pt x="34404" y="33927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050000" y="3492301"/>
            <a:ext cx="1522384" cy="1558882"/>
            <a:chOff x="0" y="0"/>
            <a:chExt cx="2365064" cy="24217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65064" cy="2421763"/>
            </a:xfrm>
            <a:custGeom>
              <a:avLst/>
              <a:gdLst/>
              <a:ahLst/>
              <a:cxnLst/>
              <a:rect r="r" b="b" t="t" l="l"/>
              <a:pathLst>
                <a:path h="2421763" w="2365064">
                  <a:moveTo>
                    <a:pt x="0" y="0"/>
                  </a:moveTo>
                  <a:lnTo>
                    <a:pt x="2365064" y="0"/>
                  </a:lnTo>
                  <a:lnTo>
                    <a:pt x="2365064" y="2421763"/>
                  </a:lnTo>
                  <a:lnTo>
                    <a:pt x="0" y="2421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365064" cy="244081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268"/>
                </a:lnSpc>
              </a:pPr>
              <a:r>
                <a:rPr lang="en-US" sz="2100">
                  <a:solidFill>
                    <a:srgbClr val="FFED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Report Automation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15622569" y="2881670"/>
            <a:ext cx="2195210" cy="2143815"/>
            <a:chOff x="0" y="0"/>
            <a:chExt cx="3410316" cy="333047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7548" y="17267"/>
              <a:ext cx="3375091" cy="3296072"/>
            </a:xfrm>
            <a:custGeom>
              <a:avLst/>
              <a:gdLst/>
              <a:ahLst/>
              <a:cxnLst/>
              <a:rect r="r" b="b" t="t" l="l"/>
              <a:pathLst>
                <a:path h="3296072" w="3375091">
                  <a:moveTo>
                    <a:pt x="0" y="3296071"/>
                  </a:moveTo>
                  <a:cubicBezTo>
                    <a:pt x="0" y="1475629"/>
                    <a:pt x="1511139" y="0"/>
                    <a:pt x="3375091" y="0"/>
                  </a:cubicBezTo>
                  <a:lnTo>
                    <a:pt x="3375091" y="3296071"/>
                  </a:lnTo>
                  <a:close/>
                </a:path>
              </a:pathLst>
            </a:custGeom>
            <a:solidFill>
              <a:srgbClr val="0F1A3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410319" cy="3330346"/>
            </a:xfrm>
            <a:custGeom>
              <a:avLst/>
              <a:gdLst/>
              <a:ahLst/>
              <a:cxnLst/>
              <a:rect r="r" b="b" t="t" l="l"/>
              <a:pathLst>
                <a:path h="3330346" w="3410319">
                  <a:moveTo>
                    <a:pt x="0" y="3313338"/>
                  </a:moveTo>
                  <a:cubicBezTo>
                    <a:pt x="0" y="1483361"/>
                    <a:pt x="1518923" y="0"/>
                    <a:pt x="3392771" y="0"/>
                  </a:cubicBezTo>
                  <a:cubicBezTo>
                    <a:pt x="3402535" y="0"/>
                    <a:pt x="3410319" y="7731"/>
                    <a:pt x="3410319" y="17138"/>
                  </a:cubicBezTo>
                  <a:lnTo>
                    <a:pt x="3410319" y="3313209"/>
                  </a:lnTo>
                  <a:cubicBezTo>
                    <a:pt x="3410319" y="3322744"/>
                    <a:pt x="3402403" y="3330346"/>
                    <a:pt x="3392771" y="3330346"/>
                  </a:cubicBezTo>
                  <a:lnTo>
                    <a:pt x="17548" y="3330346"/>
                  </a:lnTo>
                  <a:cubicBezTo>
                    <a:pt x="7785" y="3330346"/>
                    <a:pt x="0" y="3322615"/>
                    <a:pt x="0" y="3313209"/>
                  </a:cubicBezTo>
                  <a:moveTo>
                    <a:pt x="35229" y="3313209"/>
                  </a:moveTo>
                  <a:lnTo>
                    <a:pt x="17548" y="3313209"/>
                  </a:lnTo>
                  <a:lnTo>
                    <a:pt x="17548" y="3296072"/>
                  </a:lnTo>
                  <a:lnTo>
                    <a:pt x="3392639" y="3296072"/>
                  </a:lnTo>
                  <a:lnTo>
                    <a:pt x="3392639" y="3313209"/>
                  </a:lnTo>
                  <a:lnTo>
                    <a:pt x="3375091" y="3313209"/>
                  </a:lnTo>
                  <a:lnTo>
                    <a:pt x="3375091" y="17138"/>
                  </a:lnTo>
                  <a:lnTo>
                    <a:pt x="3392639" y="17138"/>
                  </a:lnTo>
                  <a:lnTo>
                    <a:pt x="3392639" y="34404"/>
                  </a:lnTo>
                  <a:cubicBezTo>
                    <a:pt x="1538450" y="34404"/>
                    <a:pt x="35229" y="1502431"/>
                    <a:pt x="35229" y="33133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648267" y="3492301"/>
            <a:ext cx="1522384" cy="1558882"/>
            <a:chOff x="0" y="0"/>
            <a:chExt cx="2365064" cy="24217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65064" cy="2421763"/>
            </a:xfrm>
            <a:custGeom>
              <a:avLst/>
              <a:gdLst/>
              <a:ahLst/>
              <a:cxnLst/>
              <a:rect r="r" b="b" t="t" l="l"/>
              <a:pathLst>
                <a:path h="2421763" w="2365064">
                  <a:moveTo>
                    <a:pt x="0" y="0"/>
                  </a:moveTo>
                  <a:lnTo>
                    <a:pt x="2365064" y="0"/>
                  </a:lnTo>
                  <a:lnTo>
                    <a:pt x="2365064" y="2421763"/>
                  </a:lnTo>
                  <a:lnTo>
                    <a:pt x="0" y="2421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2365064" cy="244081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268"/>
                </a:lnSpc>
              </a:pPr>
              <a:r>
                <a:rPr lang="en-US" sz="21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Inventory Optimization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15648267" y="5128884"/>
            <a:ext cx="2143815" cy="2195210"/>
            <a:chOff x="0" y="0"/>
            <a:chExt cx="3330472" cy="341031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7138" y="17680"/>
              <a:ext cx="3296071" cy="3375091"/>
            </a:xfrm>
            <a:custGeom>
              <a:avLst/>
              <a:gdLst/>
              <a:ahLst/>
              <a:cxnLst/>
              <a:rect r="r" b="b" t="t" l="l"/>
              <a:pathLst>
                <a:path h="3375091" w="3296071">
                  <a:moveTo>
                    <a:pt x="0" y="3375091"/>
                  </a:moveTo>
                  <a:cubicBezTo>
                    <a:pt x="0" y="1511007"/>
                    <a:pt x="1475758" y="0"/>
                    <a:pt x="3296071" y="0"/>
                  </a:cubicBezTo>
                  <a:lnTo>
                    <a:pt x="3296071" y="337509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330475" cy="3410187"/>
            </a:xfrm>
            <a:custGeom>
              <a:avLst/>
              <a:gdLst/>
              <a:ahLst/>
              <a:cxnLst/>
              <a:rect r="r" b="b" t="t" l="l"/>
              <a:pathLst>
                <a:path h="3410187" w="3330475">
                  <a:moveTo>
                    <a:pt x="0" y="3392771"/>
                  </a:moveTo>
                  <a:cubicBezTo>
                    <a:pt x="0" y="1518923"/>
                    <a:pt x="1483361" y="0"/>
                    <a:pt x="3313338" y="0"/>
                  </a:cubicBezTo>
                  <a:cubicBezTo>
                    <a:pt x="3322873" y="0"/>
                    <a:pt x="3330475" y="7917"/>
                    <a:pt x="3330475" y="17548"/>
                  </a:cubicBezTo>
                  <a:lnTo>
                    <a:pt x="3330475" y="3392639"/>
                  </a:lnTo>
                  <a:cubicBezTo>
                    <a:pt x="3330475" y="3402403"/>
                    <a:pt x="3322744" y="3410187"/>
                    <a:pt x="3313338" y="3410187"/>
                  </a:cubicBezTo>
                  <a:lnTo>
                    <a:pt x="17138" y="3410187"/>
                  </a:lnTo>
                  <a:cubicBezTo>
                    <a:pt x="7602" y="3410187"/>
                    <a:pt x="0" y="3402271"/>
                    <a:pt x="0" y="3392639"/>
                  </a:cubicBezTo>
                  <a:moveTo>
                    <a:pt x="34404" y="3392639"/>
                  </a:moveTo>
                  <a:lnTo>
                    <a:pt x="17138" y="3392639"/>
                  </a:lnTo>
                  <a:lnTo>
                    <a:pt x="17138" y="3375091"/>
                  </a:lnTo>
                  <a:lnTo>
                    <a:pt x="3313209" y="3375091"/>
                  </a:lnTo>
                  <a:lnTo>
                    <a:pt x="3313209" y="3392639"/>
                  </a:lnTo>
                  <a:lnTo>
                    <a:pt x="3296072" y="3392639"/>
                  </a:lnTo>
                  <a:lnTo>
                    <a:pt x="3296072" y="17548"/>
                  </a:lnTo>
                  <a:lnTo>
                    <a:pt x="3313209" y="17548"/>
                  </a:lnTo>
                  <a:lnTo>
                    <a:pt x="3313209" y="35229"/>
                  </a:lnTo>
                  <a:cubicBezTo>
                    <a:pt x="1502431" y="35229"/>
                    <a:pt x="34404" y="1538450"/>
                    <a:pt x="34404" y="33927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-5400000">
            <a:off x="13402872" y="5154581"/>
            <a:ext cx="2195210" cy="2143815"/>
            <a:chOff x="0" y="0"/>
            <a:chExt cx="3410316" cy="333047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7548" y="17267"/>
              <a:ext cx="3375091" cy="3296072"/>
            </a:xfrm>
            <a:custGeom>
              <a:avLst/>
              <a:gdLst/>
              <a:ahLst/>
              <a:cxnLst/>
              <a:rect r="r" b="b" t="t" l="l"/>
              <a:pathLst>
                <a:path h="3296072" w="3375091">
                  <a:moveTo>
                    <a:pt x="0" y="3296071"/>
                  </a:moveTo>
                  <a:cubicBezTo>
                    <a:pt x="0" y="1475629"/>
                    <a:pt x="1511139" y="0"/>
                    <a:pt x="3375091" y="0"/>
                  </a:cubicBezTo>
                  <a:lnTo>
                    <a:pt x="3375091" y="3296071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410319" cy="3330346"/>
            </a:xfrm>
            <a:custGeom>
              <a:avLst/>
              <a:gdLst/>
              <a:ahLst/>
              <a:cxnLst/>
              <a:rect r="r" b="b" t="t" l="l"/>
              <a:pathLst>
                <a:path h="3330346" w="3410319">
                  <a:moveTo>
                    <a:pt x="0" y="3313338"/>
                  </a:moveTo>
                  <a:cubicBezTo>
                    <a:pt x="0" y="1483361"/>
                    <a:pt x="1518923" y="0"/>
                    <a:pt x="3392771" y="0"/>
                  </a:cubicBezTo>
                  <a:cubicBezTo>
                    <a:pt x="3402535" y="0"/>
                    <a:pt x="3410319" y="7731"/>
                    <a:pt x="3410319" y="17138"/>
                  </a:cubicBezTo>
                  <a:lnTo>
                    <a:pt x="3410319" y="3313209"/>
                  </a:lnTo>
                  <a:cubicBezTo>
                    <a:pt x="3410319" y="3322744"/>
                    <a:pt x="3402403" y="3330346"/>
                    <a:pt x="3392771" y="3330346"/>
                  </a:cubicBezTo>
                  <a:lnTo>
                    <a:pt x="17548" y="3330346"/>
                  </a:lnTo>
                  <a:cubicBezTo>
                    <a:pt x="7785" y="3330346"/>
                    <a:pt x="0" y="3322615"/>
                    <a:pt x="0" y="3313209"/>
                  </a:cubicBezTo>
                  <a:moveTo>
                    <a:pt x="35229" y="3313209"/>
                  </a:moveTo>
                  <a:lnTo>
                    <a:pt x="17548" y="3313209"/>
                  </a:lnTo>
                  <a:lnTo>
                    <a:pt x="17548" y="3296072"/>
                  </a:lnTo>
                  <a:lnTo>
                    <a:pt x="3392639" y="3296072"/>
                  </a:lnTo>
                  <a:lnTo>
                    <a:pt x="3392639" y="3313209"/>
                  </a:lnTo>
                  <a:lnTo>
                    <a:pt x="3375091" y="3313209"/>
                  </a:lnTo>
                  <a:lnTo>
                    <a:pt x="3375091" y="17138"/>
                  </a:lnTo>
                  <a:lnTo>
                    <a:pt x="3392639" y="17138"/>
                  </a:lnTo>
                  <a:lnTo>
                    <a:pt x="3392639" y="34404"/>
                  </a:lnTo>
                  <a:cubicBezTo>
                    <a:pt x="1538450" y="34404"/>
                    <a:pt x="35229" y="1502431"/>
                    <a:pt x="35229" y="3313338"/>
                  </a:cubicBezTo>
                  <a:close/>
                </a:path>
              </a:pathLst>
            </a:custGeom>
            <a:solidFill>
              <a:srgbClr val="E9EBF5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050000" y="5128884"/>
            <a:ext cx="1522384" cy="1558882"/>
            <a:chOff x="0" y="0"/>
            <a:chExt cx="2365064" cy="242176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365064" cy="2421763"/>
            </a:xfrm>
            <a:custGeom>
              <a:avLst/>
              <a:gdLst/>
              <a:ahLst/>
              <a:cxnLst/>
              <a:rect r="r" b="b" t="t" l="l"/>
              <a:pathLst>
                <a:path h="2421763" w="2365064">
                  <a:moveTo>
                    <a:pt x="0" y="0"/>
                  </a:moveTo>
                  <a:lnTo>
                    <a:pt x="2365064" y="0"/>
                  </a:lnTo>
                  <a:lnTo>
                    <a:pt x="2365064" y="2421763"/>
                  </a:lnTo>
                  <a:lnTo>
                    <a:pt x="0" y="2421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2365064" cy="244081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268"/>
                </a:lnSpc>
              </a:pPr>
              <a:r>
                <a:rPr lang="en-US" sz="21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KPI Tracking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5232993" y="4627137"/>
            <a:ext cx="754667" cy="674919"/>
            <a:chOff x="0" y="0"/>
            <a:chExt cx="1172395" cy="104850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79245" y="51326"/>
              <a:ext cx="1042424" cy="472882"/>
            </a:xfrm>
            <a:custGeom>
              <a:avLst/>
              <a:gdLst/>
              <a:ahLst/>
              <a:cxnLst/>
              <a:rect r="r" b="b" t="t" l="l"/>
              <a:pathLst>
                <a:path h="472882" w="1042424">
                  <a:moveTo>
                    <a:pt x="0" y="472882"/>
                  </a:moveTo>
                  <a:cubicBezTo>
                    <a:pt x="0" y="256364"/>
                    <a:pt x="178849" y="71513"/>
                    <a:pt x="423026" y="35756"/>
                  </a:cubicBezTo>
                  <a:cubicBezTo>
                    <a:pt x="667203" y="0"/>
                    <a:pt x="905195" y="123630"/>
                    <a:pt x="985986" y="328273"/>
                  </a:cubicBezTo>
                  <a:lnTo>
                    <a:pt x="1042424" y="328273"/>
                  </a:lnTo>
                  <a:lnTo>
                    <a:pt x="951712" y="472882"/>
                  </a:lnTo>
                  <a:lnTo>
                    <a:pt x="793995" y="328273"/>
                  </a:lnTo>
                  <a:lnTo>
                    <a:pt x="847340" y="328273"/>
                  </a:lnTo>
                  <a:cubicBezTo>
                    <a:pt x="766549" y="198177"/>
                    <a:pt x="588731" y="130755"/>
                    <a:pt x="416970" y="165192"/>
                  </a:cubicBezTo>
                  <a:cubicBezTo>
                    <a:pt x="245208" y="199629"/>
                    <a:pt x="124343" y="326689"/>
                    <a:pt x="124343" y="472882"/>
                  </a:cubicBezTo>
                  <a:close/>
                </a:path>
              </a:pathLst>
            </a:custGeom>
            <a:solidFill>
              <a:srgbClr val="B2C1DB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62107" y="32722"/>
              <a:ext cx="1077601" cy="509562"/>
            </a:xfrm>
            <a:custGeom>
              <a:avLst/>
              <a:gdLst/>
              <a:ahLst/>
              <a:cxnLst/>
              <a:rect r="r" b="b" t="t" l="l"/>
              <a:pathLst>
                <a:path h="509562" w="1077601">
                  <a:moveTo>
                    <a:pt x="0" y="491486"/>
                  </a:moveTo>
                  <a:cubicBezTo>
                    <a:pt x="0" y="264281"/>
                    <a:pt x="187224" y="73624"/>
                    <a:pt x="437716" y="36812"/>
                  </a:cubicBezTo>
                  <a:lnTo>
                    <a:pt x="440164" y="54228"/>
                  </a:lnTo>
                  <a:lnTo>
                    <a:pt x="437716" y="36812"/>
                  </a:lnTo>
                  <a:cubicBezTo>
                    <a:pt x="688207" y="0"/>
                    <a:pt x="934832" y="126533"/>
                    <a:pt x="1019102" y="340148"/>
                  </a:cubicBezTo>
                  <a:lnTo>
                    <a:pt x="1003124" y="346745"/>
                  </a:lnTo>
                  <a:lnTo>
                    <a:pt x="1003124" y="329196"/>
                  </a:lnTo>
                  <a:lnTo>
                    <a:pt x="1059562" y="329196"/>
                  </a:lnTo>
                  <a:cubicBezTo>
                    <a:pt x="1065876" y="329196"/>
                    <a:pt x="1071675" y="332759"/>
                    <a:pt x="1074638" y="338300"/>
                  </a:cubicBezTo>
                  <a:cubicBezTo>
                    <a:pt x="1077602" y="343842"/>
                    <a:pt x="1077473" y="350835"/>
                    <a:pt x="1073994" y="356245"/>
                  </a:cubicBezTo>
                  <a:lnTo>
                    <a:pt x="983281" y="500986"/>
                  </a:lnTo>
                  <a:cubicBezTo>
                    <a:pt x="980575" y="505340"/>
                    <a:pt x="976065" y="508243"/>
                    <a:pt x="971169" y="508902"/>
                  </a:cubicBezTo>
                  <a:cubicBezTo>
                    <a:pt x="966272" y="509562"/>
                    <a:pt x="961118" y="507979"/>
                    <a:pt x="957382" y="504548"/>
                  </a:cubicBezTo>
                  <a:lnTo>
                    <a:pt x="799665" y="359939"/>
                  </a:lnTo>
                  <a:cubicBezTo>
                    <a:pt x="794382" y="355057"/>
                    <a:pt x="792578" y="347405"/>
                    <a:pt x="795026" y="340544"/>
                  </a:cubicBezTo>
                  <a:cubicBezTo>
                    <a:pt x="797474" y="333683"/>
                    <a:pt x="803917" y="329196"/>
                    <a:pt x="811133" y="329196"/>
                  </a:cubicBezTo>
                  <a:lnTo>
                    <a:pt x="864478" y="329196"/>
                  </a:lnTo>
                  <a:lnTo>
                    <a:pt x="864478" y="346745"/>
                  </a:lnTo>
                  <a:lnTo>
                    <a:pt x="847341" y="346745"/>
                  </a:lnTo>
                  <a:lnTo>
                    <a:pt x="864478" y="346745"/>
                  </a:lnTo>
                  <a:lnTo>
                    <a:pt x="849918" y="356245"/>
                  </a:lnTo>
                  <a:cubicBezTo>
                    <a:pt x="773765" y="233538"/>
                    <a:pt x="603679" y="167699"/>
                    <a:pt x="437458" y="200948"/>
                  </a:cubicBezTo>
                  <a:cubicBezTo>
                    <a:pt x="271237" y="234198"/>
                    <a:pt x="158619" y="356113"/>
                    <a:pt x="158619" y="491486"/>
                  </a:cubicBezTo>
                  <a:cubicBezTo>
                    <a:pt x="158619" y="501250"/>
                    <a:pt x="150888" y="509034"/>
                    <a:pt x="141481" y="509034"/>
                  </a:cubicBezTo>
                  <a:lnTo>
                    <a:pt x="17138" y="509034"/>
                  </a:lnTo>
                  <a:cubicBezTo>
                    <a:pt x="12628" y="509034"/>
                    <a:pt x="8247" y="507187"/>
                    <a:pt x="5026" y="503888"/>
                  </a:cubicBezTo>
                  <a:cubicBezTo>
                    <a:pt x="1804" y="500590"/>
                    <a:pt x="0" y="496104"/>
                    <a:pt x="0" y="491486"/>
                  </a:cubicBezTo>
                  <a:moveTo>
                    <a:pt x="34404" y="491486"/>
                  </a:moveTo>
                  <a:lnTo>
                    <a:pt x="17138" y="491486"/>
                  </a:lnTo>
                  <a:lnTo>
                    <a:pt x="17138" y="473937"/>
                  </a:lnTo>
                  <a:lnTo>
                    <a:pt x="141481" y="473937"/>
                  </a:lnTo>
                  <a:lnTo>
                    <a:pt x="141481" y="491486"/>
                  </a:lnTo>
                  <a:lnTo>
                    <a:pt x="124215" y="491486"/>
                  </a:lnTo>
                  <a:cubicBezTo>
                    <a:pt x="124215" y="334474"/>
                    <a:pt x="253584" y="201872"/>
                    <a:pt x="430757" y="166379"/>
                  </a:cubicBezTo>
                  <a:lnTo>
                    <a:pt x="434108" y="183664"/>
                  </a:lnTo>
                  <a:lnTo>
                    <a:pt x="430757" y="166379"/>
                  </a:lnTo>
                  <a:cubicBezTo>
                    <a:pt x="607931" y="130887"/>
                    <a:pt x="793609" y="199893"/>
                    <a:pt x="878910" y="337245"/>
                  </a:cubicBezTo>
                  <a:cubicBezTo>
                    <a:pt x="880714" y="340016"/>
                    <a:pt x="881616" y="343314"/>
                    <a:pt x="881616" y="346745"/>
                  </a:cubicBezTo>
                  <a:cubicBezTo>
                    <a:pt x="881616" y="356509"/>
                    <a:pt x="873885" y="364293"/>
                    <a:pt x="864478" y="364293"/>
                  </a:cubicBezTo>
                  <a:lnTo>
                    <a:pt x="811133" y="364293"/>
                  </a:lnTo>
                  <a:lnTo>
                    <a:pt x="811133" y="346877"/>
                  </a:lnTo>
                  <a:lnTo>
                    <a:pt x="822601" y="333814"/>
                  </a:lnTo>
                  <a:lnTo>
                    <a:pt x="980318" y="478423"/>
                  </a:lnTo>
                  <a:lnTo>
                    <a:pt x="968850" y="491486"/>
                  </a:lnTo>
                  <a:lnTo>
                    <a:pt x="954418" y="481986"/>
                  </a:lnTo>
                  <a:lnTo>
                    <a:pt x="1045131" y="337245"/>
                  </a:lnTo>
                  <a:lnTo>
                    <a:pt x="1059562" y="346745"/>
                  </a:lnTo>
                  <a:lnTo>
                    <a:pt x="1059562" y="364425"/>
                  </a:lnTo>
                  <a:lnTo>
                    <a:pt x="1003253" y="364425"/>
                  </a:lnTo>
                  <a:cubicBezTo>
                    <a:pt x="996295" y="364425"/>
                    <a:pt x="989981" y="360071"/>
                    <a:pt x="987276" y="353474"/>
                  </a:cubicBezTo>
                  <a:cubicBezTo>
                    <a:pt x="909964" y="157671"/>
                    <a:pt x="680475" y="36812"/>
                    <a:pt x="442612" y="71777"/>
                  </a:cubicBezTo>
                  <a:cubicBezTo>
                    <a:pt x="204877" y="106609"/>
                    <a:pt x="34404" y="285787"/>
                    <a:pt x="34404" y="491486"/>
                  </a:cubicBezTo>
                  <a:close/>
                </a:path>
              </a:pathLst>
            </a:custGeom>
            <a:solidFill>
              <a:srgbClr val="002060"/>
            </a:solidFill>
          </p:spPr>
        </p:sp>
      </p:grpSp>
      <p:grpSp>
        <p:nvGrpSpPr>
          <p:cNvPr name="Group 32" id="32"/>
          <p:cNvGrpSpPr/>
          <p:nvPr/>
        </p:nvGrpSpPr>
        <p:grpSpPr>
          <a:xfrm rot="-10800000">
            <a:off x="15232993" y="4878010"/>
            <a:ext cx="754667" cy="674919"/>
            <a:chOff x="0" y="0"/>
            <a:chExt cx="1172395" cy="104850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79245" y="51326"/>
              <a:ext cx="1042424" cy="472882"/>
            </a:xfrm>
            <a:custGeom>
              <a:avLst/>
              <a:gdLst/>
              <a:ahLst/>
              <a:cxnLst/>
              <a:rect r="r" b="b" t="t" l="l"/>
              <a:pathLst>
                <a:path h="472882" w="1042424">
                  <a:moveTo>
                    <a:pt x="0" y="472882"/>
                  </a:moveTo>
                  <a:cubicBezTo>
                    <a:pt x="0" y="256364"/>
                    <a:pt x="178849" y="71513"/>
                    <a:pt x="423026" y="35756"/>
                  </a:cubicBezTo>
                  <a:cubicBezTo>
                    <a:pt x="667203" y="0"/>
                    <a:pt x="905195" y="123630"/>
                    <a:pt x="985986" y="328273"/>
                  </a:cubicBezTo>
                  <a:lnTo>
                    <a:pt x="1042424" y="328273"/>
                  </a:lnTo>
                  <a:lnTo>
                    <a:pt x="951712" y="472882"/>
                  </a:lnTo>
                  <a:lnTo>
                    <a:pt x="793995" y="328273"/>
                  </a:lnTo>
                  <a:lnTo>
                    <a:pt x="847340" y="328273"/>
                  </a:lnTo>
                  <a:cubicBezTo>
                    <a:pt x="766549" y="198177"/>
                    <a:pt x="588731" y="130755"/>
                    <a:pt x="416970" y="165192"/>
                  </a:cubicBezTo>
                  <a:cubicBezTo>
                    <a:pt x="245208" y="199629"/>
                    <a:pt x="124343" y="326689"/>
                    <a:pt x="124343" y="472882"/>
                  </a:cubicBezTo>
                  <a:close/>
                </a:path>
              </a:pathLst>
            </a:custGeom>
            <a:solidFill>
              <a:srgbClr val="B2C1DB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62107" y="32722"/>
              <a:ext cx="1077601" cy="509562"/>
            </a:xfrm>
            <a:custGeom>
              <a:avLst/>
              <a:gdLst/>
              <a:ahLst/>
              <a:cxnLst/>
              <a:rect r="r" b="b" t="t" l="l"/>
              <a:pathLst>
                <a:path h="509562" w="1077601">
                  <a:moveTo>
                    <a:pt x="0" y="491486"/>
                  </a:moveTo>
                  <a:cubicBezTo>
                    <a:pt x="0" y="264281"/>
                    <a:pt x="187224" y="73624"/>
                    <a:pt x="437716" y="36812"/>
                  </a:cubicBezTo>
                  <a:lnTo>
                    <a:pt x="440164" y="54228"/>
                  </a:lnTo>
                  <a:lnTo>
                    <a:pt x="437716" y="36812"/>
                  </a:lnTo>
                  <a:cubicBezTo>
                    <a:pt x="688207" y="0"/>
                    <a:pt x="934832" y="126533"/>
                    <a:pt x="1019102" y="340148"/>
                  </a:cubicBezTo>
                  <a:lnTo>
                    <a:pt x="1003124" y="346745"/>
                  </a:lnTo>
                  <a:lnTo>
                    <a:pt x="1003124" y="329196"/>
                  </a:lnTo>
                  <a:lnTo>
                    <a:pt x="1059562" y="329196"/>
                  </a:lnTo>
                  <a:cubicBezTo>
                    <a:pt x="1065876" y="329196"/>
                    <a:pt x="1071675" y="332759"/>
                    <a:pt x="1074638" y="338300"/>
                  </a:cubicBezTo>
                  <a:cubicBezTo>
                    <a:pt x="1077602" y="343842"/>
                    <a:pt x="1077473" y="350835"/>
                    <a:pt x="1073994" y="356245"/>
                  </a:cubicBezTo>
                  <a:lnTo>
                    <a:pt x="983281" y="500986"/>
                  </a:lnTo>
                  <a:cubicBezTo>
                    <a:pt x="980575" y="505340"/>
                    <a:pt x="976065" y="508243"/>
                    <a:pt x="971169" y="508902"/>
                  </a:cubicBezTo>
                  <a:cubicBezTo>
                    <a:pt x="966272" y="509562"/>
                    <a:pt x="961118" y="507979"/>
                    <a:pt x="957382" y="504548"/>
                  </a:cubicBezTo>
                  <a:lnTo>
                    <a:pt x="799665" y="359939"/>
                  </a:lnTo>
                  <a:cubicBezTo>
                    <a:pt x="794382" y="355057"/>
                    <a:pt x="792578" y="347405"/>
                    <a:pt x="795026" y="340544"/>
                  </a:cubicBezTo>
                  <a:cubicBezTo>
                    <a:pt x="797474" y="333683"/>
                    <a:pt x="803917" y="329196"/>
                    <a:pt x="811133" y="329196"/>
                  </a:cubicBezTo>
                  <a:lnTo>
                    <a:pt x="864478" y="329196"/>
                  </a:lnTo>
                  <a:lnTo>
                    <a:pt x="864478" y="346745"/>
                  </a:lnTo>
                  <a:lnTo>
                    <a:pt x="847341" y="346745"/>
                  </a:lnTo>
                  <a:lnTo>
                    <a:pt x="864478" y="346745"/>
                  </a:lnTo>
                  <a:lnTo>
                    <a:pt x="849918" y="356245"/>
                  </a:lnTo>
                  <a:cubicBezTo>
                    <a:pt x="773765" y="233538"/>
                    <a:pt x="603679" y="167699"/>
                    <a:pt x="437458" y="200948"/>
                  </a:cubicBezTo>
                  <a:cubicBezTo>
                    <a:pt x="271237" y="234198"/>
                    <a:pt x="158619" y="356113"/>
                    <a:pt x="158619" y="491486"/>
                  </a:cubicBezTo>
                  <a:cubicBezTo>
                    <a:pt x="158619" y="501250"/>
                    <a:pt x="150888" y="509034"/>
                    <a:pt x="141481" y="509034"/>
                  </a:cubicBezTo>
                  <a:lnTo>
                    <a:pt x="17138" y="509034"/>
                  </a:lnTo>
                  <a:cubicBezTo>
                    <a:pt x="12628" y="509034"/>
                    <a:pt x="8247" y="507187"/>
                    <a:pt x="5026" y="503888"/>
                  </a:cubicBezTo>
                  <a:cubicBezTo>
                    <a:pt x="1804" y="500590"/>
                    <a:pt x="0" y="496104"/>
                    <a:pt x="0" y="491486"/>
                  </a:cubicBezTo>
                  <a:moveTo>
                    <a:pt x="34404" y="491486"/>
                  </a:moveTo>
                  <a:lnTo>
                    <a:pt x="17138" y="491486"/>
                  </a:lnTo>
                  <a:lnTo>
                    <a:pt x="17138" y="473937"/>
                  </a:lnTo>
                  <a:lnTo>
                    <a:pt x="141481" y="473937"/>
                  </a:lnTo>
                  <a:lnTo>
                    <a:pt x="141481" y="491486"/>
                  </a:lnTo>
                  <a:lnTo>
                    <a:pt x="124215" y="491486"/>
                  </a:lnTo>
                  <a:cubicBezTo>
                    <a:pt x="124215" y="334474"/>
                    <a:pt x="253584" y="201872"/>
                    <a:pt x="430757" y="166379"/>
                  </a:cubicBezTo>
                  <a:lnTo>
                    <a:pt x="434108" y="183664"/>
                  </a:lnTo>
                  <a:lnTo>
                    <a:pt x="430757" y="166379"/>
                  </a:lnTo>
                  <a:cubicBezTo>
                    <a:pt x="607931" y="130887"/>
                    <a:pt x="793609" y="199893"/>
                    <a:pt x="878910" y="337245"/>
                  </a:cubicBezTo>
                  <a:cubicBezTo>
                    <a:pt x="880714" y="340016"/>
                    <a:pt x="881616" y="343314"/>
                    <a:pt x="881616" y="346745"/>
                  </a:cubicBezTo>
                  <a:cubicBezTo>
                    <a:pt x="881616" y="356509"/>
                    <a:pt x="873885" y="364293"/>
                    <a:pt x="864478" y="364293"/>
                  </a:cubicBezTo>
                  <a:lnTo>
                    <a:pt x="811133" y="364293"/>
                  </a:lnTo>
                  <a:lnTo>
                    <a:pt x="811133" y="346877"/>
                  </a:lnTo>
                  <a:lnTo>
                    <a:pt x="822601" y="333814"/>
                  </a:lnTo>
                  <a:lnTo>
                    <a:pt x="980318" y="478423"/>
                  </a:lnTo>
                  <a:lnTo>
                    <a:pt x="968850" y="491486"/>
                  </a:lnTo>
                  <a:lnTo>
                    <a:pt x="954418" y="481986"/>
                  </a:lnTo>
                  <a:lnTo>
                    <a:pt x="1045131" y="337245"/>
                  </a:lnTo>
                  <a:lnTo>
                    <a:pt x="1059562" y="346745"/>
                  </a:lnTo>
                  <a:lnTo>
                    <a:pt x="1059562" y="364425"/>
                  </a:lnTo>
                  <a:lnTo>
                    <a:pt x="1003253" y="364425"/>
                  </a:lnTo>
                  <a:cubicBezTo>
                    <a:pt x="996295" y="364425"/>
                    <a:pt x="989981" y="360071"/>
                    <a:pt x="987276" y="353474"/>
                  </a:cubicBezTo>
                  <a:cubicBezTo>
                    <a:pt x="909964" y="157671"/>
                    <a:pt x="680475" y="36812"/>
                    <a:pt x="442612" y="71777"/>
                  </a:cubicBezTo>
                  <a:cubicBezTo>
                    <a:pt x="204877" y="106609"/>
                    <a:pt x="34404" y="285787"/>
                    <a:pt x="34404" y="491486"/>
                  </a:cubicBezTo>
                  <a:close/>
                </a:path>
              </a:pathLst>
            </a:custGeom>
            <a:solidFill>
              <a:srgbClr val="002060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5808676" y="2535726"/>
            <a:ext cx="7949026" cy="801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4"/>
              </a:lnSpc>
            </a:pPr>
            <a:r>
              <a:rPr lang="en-US" sz="2861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Automate insight generation</a:t>
            </a:r>
            <a:r>
              <a:rPr lang="en-US" sz="286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by transforming uploaded MM reports into actionable intelligence.</a:t>
            </a:r>
          </a:p>
          <a:p>
            <a:pPr algn="l">
              <a:lnSpc>
                <a:spcPts val="3434"/>
              </a:lnSpc>
            </a:pPr>
          </a:p>
          <a:p>
            <a:pPr algn="l">
              <a:lnSpc>
                <a:spcPts val="3434"/>
              </a:lnSpc>
            </a:pPr>
            <a:r>
              <a:rPr lang="en-US" sz="2861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Enable real-time access to KPIs</a:t>
            </a:r>
            <a:r>
              <a:rPr lang="en-US" sz="286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for faster and more informed decision-making</a:t>
            </a:r>
          </a:p>
          <a:p>
            <a:pPr algn="l">
              <a:lnSpc>
                <a:spcPts val="3434"/>
              </a:lnSpc>
            </a:pPr>
          </a:p>
          <a:p>
            <a:pPr algn="l">
              <a:lnSpc>
                <a:spcPts val="3434"/>
              </a:lnSpc>
            </a:pPr>
            <a:r>
              <a:rPr lang="en-US" sz="2861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Boost operational efficiency</a:t>
            </a:r>
            <a:r>
              <a:rPr lang="en-US" sz="286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by streamlining reporting and reducing manual effort</a:t>
            </a:r>
          </a:p>
          <a:p>
            <a:pPr algn="l">
              <a:lnSpc>
                <a:spcPts val="3434"/>
              </a:lnSpc>
            </a:pPr>
          </a:p>
          <a:p>
            <a:pPr algn="l">
              <a:lnSpc>
                <a:spcPts val="3434"/>
              </a:lnSpc>
            </a:pPr>
            <a:r>
              <a:rPr lang="en-US" sz="2861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Optimize inventory</a:t>
            </a:r>
            <a:r>
              <a:rPr lang="en-US" sz="286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and service levels through data-driven management</a:t>
            </a:r>
          </a:p>
          <a:p>
            <a:pPr algn="l">
              <a:lnSpc>
                <a:spcPts val="3434"/>
              </a:lnSpc>
            </a:pPr>
          </a:p>
          <a:p>
            <a:pPr algn="l">
              <a:lnSpc>
                <a:spcPts val="3434"/>
              </a:lnSpc>
            </a:pPr>
            <a:r>
              <a:rPr lang="en-US" sz="286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Facilitate proactive monitoring with dynamic dashboards and trend analysis.</a:t>
            </a:r>
          </a:p>
          <a:p>
            <a:pPr algn="l">
              <a:lnSpc>
                <a:spcPts val="3434"/>
              </a:lnSpc>
            </a:pPr>
          </a:p>
          <a:p>
            <a:pPr algn="l">
              <a:lnSpc>
                <a:spcPts val="3434"/>
              </a:lnSpc>
              <a:spcBef>
                <a:spcPct val="0"/>
              </a:spcBef>
            </a:pPr>
          </a:p>
          <a:p>
            <a:pPr algn="l">
              <a:lnSpc>
                <a:spcPts val="3434"/>
              </a:lnSpc>
              <a:spcBef>
                <a:spcPct val="0"/>
              </a:spcBef>
            </a:pPr>
          </a:p>
          <a:p>
            <a:pPr algn="l">
              <a:lnSpc>
                <a:spcPts val="3434"/>
              </a:lnSpc>
              <a:spcBef>
                <a:spcPct val="0"/>
              </a:spcBef>
            </a:pPr>
          </a:p>
          <a:p>
            <a:pPr algn="ctr">
              <a:lnSpc>
                <a:spcPts val="1048"/>
              </a:lnSpc>
              <a:spcBef>
                <a:spcPct val="0"/>
              </a:spcBef>
            </a:pPr>
          </a:p>
        </p:txBody>
      </p:sp>
      <p:grpSp>
        <p:nvGrpSpPr>
          <p:cNvPr name="Group 36" id="36"/>
          <p:cNvGrpSpPr/>
          <p:nvPr/>
        </p:nvGrpSpPr>
        <p:grpSpPr>
          <a:xfrm rot="0">
            <a:off x="5013528" y="2762692"/>
            <a:ext cx="567509" cy="283754"/>
            <a:chOff x="0" y="0"/>
            <a:chExt cx="812800" cy="4064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D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6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4987498" y="3939935"/>
            <a:ext cx="567509" cy="283754"/>
            <a:chOff x="0" y="0"/>
            <a:chExt cx="812800" cy="4064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D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6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5032728" y="5297236"/>
            <a:ext cx="567509" cy="283754"/>
            <a:chOff x="0" y="0"/>
            <a:chExt cx="812800" cy="4064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D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6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5032728" y="6598171"/>
            <a:ext cx="567509" cy="283754"/>
            <a:chOff x="0" y="0"/>
            <a:chExt cx="812800" cy="4064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D00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6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5032728" y="7913696"/>
            <a:ext cx="567509" cy="283754"/>
            <a:chOff x="0" y="0"/>
            <a:chExt cx="812800" cy="4064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D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6"/>
                </a:lnSpc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5271252" y="1028700"/>
            <a:ext cx="1074847" cy="1074847"/>
          </a:xfrm>
          <a:custGeom>
            <a:avLst/>
            <a:gdLst/>
            <a:ahLst/>
            <a:cxnLst/>
            <a:rect r="r" b="b" t="t" l="l"/>
            <a:pathLst>
              <a:path h="1074847" w="1074847">
                <a:moveTo>
                  <a:pt x="0" y="0"/>
                </a:moveTo>
                <a:lnTo>
                  <a:pt x="1074847" y="0"/>
                </a:lnTo>
                <a:lnTo>
                  <a:pt x="1074847" y="1074847"/>
                </a:lnTo>
                <a:lnTo>
                  <a:pt x="0" y="107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4832106" y="164087"/>
            <a:ext cx="8604741" cy="400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5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Objectives of the Intelligent MM Analytical Tool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500314" y="885825"/>
            <a:ext cx="5597280" cy="1092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0"/>
              </a:lnSpc>
              <a:spcBef>
                <a:spcPct val="0"/>
              </a:spcBef>
            </a:pPr>
            <a:r>
              <a:rPr lang="en-US" b="true" sz="6312">
                <a:solidFill>
                  <a:srgbClr val="FFED00"/>
                </a:solidFill>
                <a:latin typeface="Gordita Bold"/>
                <a:ea typeface="Gordita Bold"/>
                <a:cs typeface="Gordita Bold"/>
                <a:sym typeface="Gordita Bold"/>
              </a:rPr>
              <a:t>OBJECTIVES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5798203" y="5235381"/>
            <a:ext cx="1522384" cy="1558882"/>
            <a:chOff x="0" y="0"/>
            <a:chExt cx="2365064" cy="2421763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2365064" cy="2421763"/>
            </a:xfrm>
            <a:custGeom>
              <a:avLst/>
              <a:gdLst/>
              <a:ahLst/>
              <a:cxnLst/>
              <a:rect r="r" b="b" t="t" l="l"/>
              <a:pathLst>
                <a:path h="2421763" w="2365064">
                  <a:moveTo>
                    <a:pt x="0" y="0"/>
                  </a:moveTo>
                  <a:lnTo>
                    <a:pt x="2365064" y="0"/>
                  </a:lnTo>
                  <a:lnTo>
                    <a:pt x="2365064" y="2421763"/>
                  </a:lnTo>
                  <a:lnTo>
                    <a:pt x="0" y="2421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19050"/>
              <a:ext cx="2365064" cy="244081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268"/>
                </a:lnSpc>
              </a:pPr>
              <a:r>
                <a:rPr lang="en-US" sz="21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Data driven insight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2700" y="2082800"/>
            <a:ext cx="7569200" cy="6893467"/>
            <a:chOff x="0" y="0"/>
            <a:chExt cx="10092267" cy="9191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6891" y="16891"/>
              <a:ext cx="10058400" cy="9157462"/>
            </a:xfrm>
            <a:custGeom>
              <a:avLst/>
              <a:gdLst/>
              <a:ahLst/>
              <a:cxnLst/>
              <a:rect r="r" b="b" t="t" l="l"/>
              <a:pathLst>
                <a:path h="915746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9157462"/>
                  </a:lnTo>
                  <a:lnTo>
                    <a:pt x="0" y="91574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092182" cy="9191244"/>
            </a:xfrm>
            <a:custGeom>
              <a:avLst/>
              <a:gdLst/>
              <a:ahLst/>
              <a:cxnLst/>
              <a:rect r="r" b="b" t="t" l="l"/>
              <a:pathLst>
                <a:path h="9191244" w="10092182">
                  <a:moveTo>
                    <a:pt x="16891" y="0"/>
                  </a:moveTo>
                  <a:lnTo>
                    <a:pt x="10075291" y="0"/>
                  </a:lnTo>
                  <a:cubicBezTo>
                    <a:pt x="10084689" y="0"/>
                    <a:pt x="10092182" y="7620"/>
                    <a:pt x="10092182" y="16891"/>
                  </a:cubicBezTo>
                  <a:lnTo>
                    <a:pt x="10092182" y="9174353"/>
                  </a:lnTo>
                  <a:cubicBezTo>
                    <a:pt x="10092182" y="9183751"/>
                    <a:pt x="10084562" y="9191244"/>
                    <a:pt x="10075291" y="9191244"/>
                  </a:cubicBezTo>
                  <a:lnTo>
                    <a:pt x="16891" y="9191244"/>
                  </a:lnTo>
                  <a:cubicBezTo>
                    <a:pt x="7493" y="9191244"/>
                    <a:pt x="0" y="9183624"/>
                    <a:pt x="0" y="917435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9174353"/>
                  </a:lnTo>
                  <a:lnTo>
                    <a:pt x="16891" y="9174353"/>
                  </a:lnTo>
                  <a:lnTo>
                    <a:pt x="16891" y="9157462"/>
                  </a:lnTo>
                  <a:lnTo>
                    <a:pt x="10075291" y="9157462"/>
                  </a:lnTo>
                  <a:lnTo>
                    <a:pt x="10075291" y="9174353"/>
                  </a:lnTo>
                  <a:lnTo>
                    <a:pt x="10058400" y="9174353"/>
                  </a:lnTo>
                  <a:lnTo>
                    <a:pt x="10058400" y="16891"/>
                  </a:lnTo>
                  <a:lnTo>
                    <a:pt x="10075291" y="16891"/>
                  </a:lnTo>
                  <a:lnTo>
                    <a:pt x="100752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00206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36102" y="2082800"/>
            <a:ext cx="7569200" cy="6893467"/>
            <a:chOff x="0" y="0"/>
            <a:chExt cx="10092267" cy="9191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6891" y="16891"/>
              <a:ext cx="10058400" cy="9157462"/>
            </a:xfrm>
            <a:custGeom>
              <a:avLst/>
              <a:gdLst/>
              <a:ahLst/>
              <a:cxnLst/>
              <a:rect r="r" b="b" t="t" l="l"/>
              <a:pathLst>
                <a:path h="915746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9157462"/>
                  </a:lnTo>
                  <a:lnTo>
                    <a:pt x="0" y="91574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092182" cy="9191244"/>
            </a:xfrm>
            <a:custGeom>
              <a:avLst/>
              <a:gdLst/>
              <a:ahLst/>
              <a:cxnLst/>
              <a:rect r="r" b="b" t="t" l="l"/>
              <a:pathLst>
                <a:path h="9191244" w="10092182">
                  <a:moveTo>
                    <a:pt x="16891" y="0"/>
                  </a:moveTo>
                  <a:lnTo>
                    <a:pt x="10075291" y="0"/>
                  </a:lnTo>
                  <a:cubicBezTo>
                    <a:pt x="10084689" y="0"/>
                    <a:pt x="10092182" y="7620"/>
                    <a:pt x="10092182" y="16891"/>
                  </a:cubicBezTo>
                  <a:lnTo>
                    <a:pt x="10092182" y="9174353"/>
                  </a:lnTo>
                  <a:cubicBezTo>
                    <a:pt x="10092182" y="9183751"/>
                    <a:pt x="10084562" y="9191244"/>
                    <a:pt x="10075291" y="9191244"/>
                  </a:cubicBezTo>
                  <a:lnTo>
                    <a:pt x="16891" y="9191244"/>
                  </a:lnTo>
                  <a:cubicBezTo>
                    <a:pt x="7493" y="9191244"/>
                    <a:pt x="0" y="9183624"/>
                    <a:pt x="0" y="917435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9174353"/>
                  </a:lnTo>
                  <a:lnTo>
                    <a:pt x="16891" y="9174353"/>
                  </a:lnTo>
                  <a:lnTo>
                    <a:pt x="16891" y="9157462"/>
                  </a:lnTo>
                  <a:lnTo>
                    <a:pt x="10075291" y="9157462"/>
                  </a:lnTo>
                  <a:lnTo>
                    <a:pt x="10075291" y="9174353"/>
                  </a:lnTo>
                  <a:lnTo>
                    <a:pt x="10058400" y="9174353"/>
                  </a:lnTo>
                  <a:lnTo>
                    <a:pt x="10058400" y="16891"/>
                  </a:lnTo>
                  <a:lnTo>
                    <a:pt x="10075291" y="16891"/>
                  </a:lnTo>
                  <a:lnTo>
                    <a:pt x="100752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002060"/>
            </a:solidFill>
          </p:spPr>
        </p:sp>
      </p:grpSp>
      <p:sp>
        <p:nvSpPr>
          <p:cNvPr name="AutoShape 8" id="8"/>
          <p:cNvSpPr/>
          <p:nvPr/>
        </p:nvSpPr>
        <p:spPr>
          <a:xfrm rot="4335">
            <a:off x="1290634" y="3238500"/>
            <a:ext cx="7553331" cy="0"/>
          </a:xfrm>
          <a:prstGeom prst="line">
            <a:avLst/>
          </a:prstGeom>
          <a:ln cap="rnd" w="9525">
            <a:solidFill>
              <a:srgbClr val="0020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4335">
            <a:off x="9444036" y="3248247"/>
            <a:ext cx="7553331" cy="0"/>
          </a:xfrm>
          <a:prstGeom prst="line">
            <a:avLst/>
          </a:prstGeom>
          <a:ln cap="rnd" w="9525">
            <a:solidFill>
              <a:srgbClr val="00206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0" y="9729380"/>
            <a:ext cx="18745200" cy="628044"/>
            <a:chOff x="0" y="0"/>
            <a:chExt cx="24993600" cy="8373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993600" cy="837438"/>
            </a:xfrm>
            <a:custGeom>
              <a:avLst/>
              <a:gdLst/>
              <a:ahLst/>
              <a:cxnLst/>
              <a:rect r="r" b="b" t="t" l="l"/>
              <a:pathLst>
                <a:path h="837438" w="24993600">
                  <a:moveTo>
                    <a:pt x="0" y="0"/>
                  </a:moveTo>
                  <a:lnTo>
                    <a:pt x="24993600" y="0"/>
                  </a:lnTo>
                  <a:lnTo>
                    <a:pt x="24993600" y="837438"/>
                  </a:lnTo>
                  <a:lnTo>
                    <a:pt x="0" y="837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011633" y="2352457"/>
            <a:ext cx="688796" cy="547906"/>
          </a:xfrm>
          <a:custGeom>
            <a:avLst/>
            <a:gdLst/>
            <a:ahLst/>
            <a:cxnLst/>
            <a:rect r="r" b="b" t="t" l="l"/>
            <a:pathLst>
              <a:path h="547906" w="688796">
                <a:moveTo>
                  <a:pt x="0" y="0"/>
                </a:moveTo>
                <a:lnTo>
                  <a:pt x="688796" y="0"/>
                </a:lnTo>
                <a:lnTo>
                  <a:pt x="688796" y="547906"/>
                </a:lnTo>
                <a:lnTo>
                  <a:pt x="0" y="547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97440" y="2402244"/>
            <a:ext cx="557582" cy="487884"/>
          </a:xfrm>
          <a:custGeom>
            <a:avLst/>
            <a:gdLst/>
            <a:ahLst/>
            <a:cxnLst/>
            <a:rect r="r" b="b" t="t" l="l"/>
            <a:pathLst>
              <a:path h="487884" w="557582">
                <a:moveTo>
                  <a:pt x="0" y="0"/>
                </a:moveTo>
                <a:lnTo>
                  <a:pt x="557582" y="0"/>
                </a:lnTo>
                <a:lnTo>
                  <a:pt x="557582" y="487884"/>
                </a:lnTo>
                <a:lnTo>
                  <a:pt x="0" y="487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062379" y="2369820"/>
            <a:ext cx="4389981" cy="66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Technical Deliverables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12590" y="2326044"/>
            <a:ext cx="4616219" cy="66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Functional Deliverables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6601" y="3380316"/>
            <a:ext cx="6736359" cy="488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7" lvl="1">
              <a:lnSpc>
                <a:spcPts val="4833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Upload interface for Excel files downloaded directly from SAP</a:t>
            </a:r>
          </a:p>
          <a:p>
            <a:pPr algn="l" marL="325755" indent="-162877" lvl="1">
              <a:lnSpc>
                <a:spcPts val="4833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Automated data cleaning &amp; validation</a:t>
            </a:r>
          </a:p>
          <a:p>
            <a:pPr algn="l" marL="325755" indent="-162877" lvl="1">
              <a:lnSpc>
                <a:spcPts val="4833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Web based platform for trends &amp; insights</a:t>
            </a:r>
          </a:p>
          <a:p>
            <a:pPr algn="l" marL="325755" indent="-162877" lvl="1">
              <a:lnSpc>
                <a:spcPts val="4833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Interactive dashboard with charts &amp; KPIs</a:t>
            </a:r>
          </a:p>
          <a:p>
            <a:pPr algn="l" marL="325755" indent="-162877" lvl="1">
              <a:lnSpc>
                <a:spcPts val="4833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Export to PNG/ Excel Formats.</a:t>
            </a:r>
          </a:p>
          <a:p>
            <a:pPr algn="l" marL="325755" indent="-162877" lvl="1">
              <a:lnSpc>
                <a:spcPts val="4833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Filter integration for GRN &amp; MB51 datasets.</a:t>
            </a:r>
          </a:p>
          <a:p>
            <a:pPr algn="l" marL="325412" indent="-162706" lvl="1">
              <a:lnSpc>
                <a:spcPts val="4833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Error Handling for empty or incorrect file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97439" y="3462559"/>
            <a:ext cx="6446520" cy="490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7" lvl="1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GRN processing time analysis (MRR to GRN)</a:t>
            </a:r>
          </a:p>
          <a:p>
            <a:pPr algn="l" marL="325755" indent="-162877" lvl="1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Total value of received material</a:t>
            </a:r>
          </a:p>
          <a:p>
            <a:pPr algn="l" marL="325755" indent="-162877" lvl="1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Identify materials missing PO delivery date</a:t>
            </a:r>
          </a:p>
          <a:p>
            <a:pPr algn="l" marL="325755" indent="-162877" lvl="1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Vendor-wise performance analysis</a:t>
            </a:r>
          </a:p>
          <a:p>
            <a:pPr algn="l" marL="325755" indent="-162877" lvl="1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PO Item missed (%) calculation and visual representation</a:t>
            </a:r>
          </a:p>
          <a:p>
            <a:pPr algn="l" marL="325755" indent="-162877" lvl="1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MB51 movement type analysis (Total GRN, Total Issue, Total Return)</a:t>
            </a:r>
          </a:p>
          <a:p>
            <a:pPr algn="l" marL="325412" indent="-162706" lvl="1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Dynamic KPIs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238672" y="1125537"/>
            <a:ext cx="3779378" cy="700088"/>
            <a:chOff x="0" y="0"/>
            <a:chExt cx="5039171" cy="93345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039171" cy="933451"/>
            </a:xfrm>
            <a:custGeom>
              <a:avLst/>
              <a:gdLst/>
              <a:ahLst/>
              <a:cxnLst/>
              <a:rect r="r" b="b" t="t" l="l"/>
              <a:pathLst>
                <a:path h="933451" w="5039171">
                  <a:moveTo>
                    <a:pt x="0" y="0"/>
                  </a:moveTo>
                  <a:lnTo>
                    <a:pt x="5039171" y="0"/>
                  </a:lnTo>
                  <a:lnTo>
                    <a:pt x="5039171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5039171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Technical and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875174" y="1125537"/>
            <a:ext cx="6174154" cy="700088"/>
            <a:chOff x="0" y="0"/>
            <a:chExt cx="8232205" cy="93345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232205" cy="933451"/>
            </a:xfrm>
            <a:custGeom>
              <a:avLst/>
              <a:gdLst/>
              <a:ahLst/>
              <a:cxnLst/>
              <a:rect r="r" b="b" t="t" l="l"/>
              <a:pathLst>
                <a:path h="933451" w="8232205">
                  <a:moveTo>
                    <a:pt x="0" y="0"/>
                  </a:moveTo>
                  <a:lnTo>
                    <a:pt x="8232205" y="0"/>
                  </a:lnTo>
                  <a:lnTo>
                    <a:pt x="8232205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8232205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Functional Deliverables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2" y="-767748"/>
            <a:ext cx="18287999" cy="1505634"/>
          </a:xfrm>
          <a:custGeom>
            <a:avLst/>
            <a:gdLst/>
            <a:ahLst/>
            <a:cxnLst/>
            <a:rect r="r" b="b" t="t" l="l"/>
            <a:pathLst>
              <a:path h="1505634" w="18287999">
                <a:moveTo>
                  <a:pt x="0" y="0"/>
                </a:moveTo>
                <a:lnTo>
                  <a:pt x="18287999" y="0"/>
                </a:lnTo>
                <a:lnTo>
                  <a:pt x="18287999" y="1505634"/>
                </a:lnTo>
                <a:lnTo>
                  <a:pt x="0" y="1505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7320587" y="0"/>
            <a:ext cx="992958" cy="737886"/>
            <a:chOff x="0" y="0"/>
            <a:chExt cx="1323944" cy="98384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23975" cy="983869"/>
            </a:xfrm>
            <a:custGeom>
              <a:avLst/>
              <a:gdLst/>
              <a:ahLst/>
              <a:cxnLst/>
              <a:rect r="r" b="b" t="t" l="l"/>
              <a:pathLst>
                <a:path h="983869" w="1323975">
                  <a:moveTo>
                    <a:pt x="0" y="0"/>
                  </a:moveTo>
                  <a:lnTo>
                    <a:pt x="1323975" y="0"/>
                  </a:lnTo>
                  <a:lnTo>
                    <a:pt x="1323975" y="983869"/>
                  </a:lnTo>
                  <a:lnTo>
                    <a:pt x="0" y="98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2" b="2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4730925" y="168941"/>
            <a:ext cx="8826150" cy="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PROCUREMENT &amp; CONTRACTING (Materials Management)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35327" y="-2419849"/>
            <a:ext cx="11705346" cy="6550963"/>
            <a:chOff x="0" y="0"/>
            <a:chExt cx="15607128" cy="8734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607157" cy="8734679"/>
            </a:xfrm>
            <a:custGeom>
              <a:avLst/>
              <a:gdLst/>
              <a:ahLst/>
              <a:cxnLst/>
              <a:rect r="r" b="b" t="t" l="l"/>
              <a:pathLst>
                <a:path h="8734679" w="15607157">
                  <a:moveTo>
                    <a:pt x="0" y="0"/>
                  </a:moveTo>
                  <a:lnTo>
                    <a:pt x="15607157" y="0"/>
                  </a:lnTo>
                  <a:lnTo>
                    <a:pt x="15607157" y="8734679"/>
                  </a:lnTo>
                  <a:lnTo>
                    <a:pt x="0" y="8734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6900"/>
              </a:blip>
              <a:stretch>
                <a:fillRect l="0" t="-16026" r="0" b="-16026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" y="-767748"/>
            <a:ext cx="18287999" cy="1505634"/>
          </a:xfrm>
          <a:custGeom>
            <a:avLst/>
            <a:gdLst/>
            <a:ahLst/>
            <a:cxnLst/>
            <a:rect r="r" b="b" t="t" l="l"/>
            <a:pathLst>
              <a:path h="1505634" w="18287999">
                <a:moveTo>
                  <a:pt x="0" y="0"/>
                </a:moveTo>
                <a:lnTo>
                  <a:pt x="18287999" y="0"/>
                </a:lnTo>
                <a:lnTo>
                  <a:pt x="18287999" y="1505634"/>
                </a:lnTo>
                <a:lnTo>
                  <a:pt x="0" y="1505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320587" y="0"/>
            <a:ext cx="992958" cy="737886"/>
            <a:chOff x="0" y="0"/>
            <a:chExt cx="1323944" cy="9838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3975" cy="983869"/>
            </a:xfrm>
            <a:custGeom>
              <a:avLst/>
              <a:gdLst/>
              <a:ahLst/>
              <a:cxnLst/>
              <a:rect r="r" b="b" t="t" l="l"/>
              <a:pathLst>
                <a:path h="983869" w="1323975">
                  <a:moveTo>
                    <a:pt x="0" y="0"/>
                  </a:moveTo>
                  <a:lnTo>
                    <a:pt x="1323975" y="0"/>
                  </a:lnTo>
                  <a:lnTo>
                    <a:pt x="1323975" y="983869"/>
                  </a:lnTo>
                  <a:lnTo>
                    <a:pt x="0" y="98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2" b="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32670" y="3896162"/>
            <a:ext cx="11705346" cy="6550963"/>
            <a:chOff x="0" y="0"/>
            <a:chExt cx="15607128" cy="87346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07157" cy="8734679"/>
            </a:xfrm>
            <a:custGeom>
              <a:avLst/>
              <a:gdLst/>
              <a:ahLst/>
              <a:cxnLst/>
              <a:rect r="r" b="b" t="t" l="l"/>
              <a:pathLst>
                <a:path h="8734679" w="15607157">
                  <a:moveTo>
                    <a:pt x="0" y="0"/>
                  </a:moveTo>
                  <a:lnTo>
                    <a:pt x="15607157" y="0"/>
                  </a:lnTo>
                  <a:lnTo>
                    <a:pt x="15607157" y="8734679"/>
                  </a:lnTo>
                  <a:lnTo>
                    <a:pt x="0" y="8734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6900"/>
              </a:blip>
              <a:stretch>
                <a:fillRect l="0" t="-16026" r="0" b="-1602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115426" y="2143126"/>
            <a:ext cx="57150" cy="10344150"/>
            <a:chOff x="0" y="0"/>
            <a:chExt cx="76200" cy="13792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6200" cy="13792200"/>
            </a:xfrm>
            <a:custGeom>
              <a:avLst/>
              <a:gdLst/>
              <a:ahLst/>
              <a:cxnLst/>
              <a:rect r="r" b="b" t="t" l="l"/>
              <a:pathLst>
                <a:path h="13792200" w="76200">
                  <a:moveTo>
                    <a:pt x="0" y="0"/>
                  </a:moveTo>
                  <a:lnTo>
                    <a:pt x="76200" y="0"/>
                  </a:lnTo>
                  <a:lnTo>
                    <a:pt x="76200" y="13792200"/>
                  </a:lnTo>
                  <a:lnTo>
                    <a:pt x="0" y="13792200"/>
                  </a:lnTo>
                  <a:close/>
                </a:path>
              </a:pathLst>
            </a:custGeom>
            <a:solidFill>
              <a:srgbClr val="FFD7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9729380"/>
            <a:ext cx="18745200" cy="628044"/>
            <a:chOff x="0" y="0"/>
            <a:chExt cx="24993600" cy="8373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993600" cy="837438"/>
            </a:xfrm>
            <a:custGeom>
              <a:avLst/>
              <a:gdLst/>
              <a:ahLst/>
              <a:cxnLst/>
              <a:rect r="r" b="b" t="t" l="l"/>
              <a:pathLst>
                <a:path h="837438" w="24993600">
                  <a:moveTo>
                    <a:pt x="0" y="0"/>
                  </a:moveTo>
                  <a:lnTo>
                    <a:pt x="24993600" y="0"/>
                  </a:lnTo>
                  <a:lnTo>
                    <a:pt x="24993600" y="837438"/>
                  </a:lnTo>
                  <a:lnTo>
                    <a:pt x="0" y="837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7060816" y="756936"/>
            <a:ext cx="2089714" cy="700088"/>
            <a:chOff x="0" y="0"/>
            <a:chExt cx="2786285" cy="93345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86285" cy="933451"/>
            </a:xfrm>
            <a:custGeom>
              <a:avLst/>
              <a:gdLst/>
              <a:ahLst/>
              <a:cxnLst/>
              <a:rect r="r" b="b" t="t" l="l"/>
              <a:pathLst>
                <a:path h="933451" w="2786285">
                  <a:moveTo>
                    <a:pt x="0" y="0"/>
                  </a:moveTo>
                  <a:lnTo>
                    <a:pt x="2786285" y="0"/>
                  </a:lnTo>
                  <a:lnTo>
                    <a:pt x="2786285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2786285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Project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064804" y="756936"/>
            <a:ext cx="2362348" cy="700088"/>
            <a:chOff x="0" y="0"/>
            <a:chExt cx="3149797" cy="93345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49797" cy="933451"/>
            </a:xfrm>
            <a:custGeom>
              <a:avLst/>
              <a:gdLst/>
              <a:ahLst/>
              <a:cxnLst/>
              <a:rect r="r" b="b" t="t" l="l"/>
              <a:pathLst>
                <a:path h="933451" w="3149797">
                  <a:moveTo>
                    <a:pt x="0" y="0"/>
                  </a:moveTo>
                  <a:lnTo>
                    <a:pt x="3149797" y="0"/>
                  </a:lnTo>
                  <a:lnTo>
                    <a:pt x="3149797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3149797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Timeline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71500" y="1571626"/>
            <a:ext cx="17287876" cy="448586"/>
            <a:chOff x="0" y="0"/>
            <a:chExt cx="23050501" cy="59811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3050502" cy="598115"/>
            </a:xfrm>
            <a:custGeom>
              <a:avLst/>
              <a:gdLst/>
              <a:ahLst/>
              <a:cxnLst/>
              <a:rect r="r" b="b" t="t" l="l"/>
              <a:pathLst>
                <a:path h="598115" w="23050502">
                  <a:moveTo>
                    <a:pt x="0" y="0"/>
                  </a:moveTo>
                  <a:lnTo>
                    <a:pt x="23050502" y="0"/>
                  </a:lnTo>
                  <a:lnTo>
                    <a:pt x="23050502" y="598115"/>
                  </a:lnTo>
                  <a:lnTo>
                    <a:pt x="0" y="5981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23050501" cy="5981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59"/>
                </a:lnSpc>
              </a:pPr>
              <a:r>
                <a:rPr lang="en-US" sz="2299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8-Week Implementation Plan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71500" y="2169319"/>
            <a:ext cx="7715250" cy="2300288"/>
            <a:chOff x="0" y="0"/>
            <a:chExt cx="10287000" cy="306705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287000" cy="3067050"/>
            </a:xfrm>
            <a:custGeom>
              <a:avLst/>
              <a:gdLst/>
              <a:ahLst/>
              <a:cxnLst/>
              <a:rect r="r" b="b" t="t" l="l"/>
              <a:pathLst>
                <a:path h="3067050" w="10287000">
                  <a:moveTo>
                    <a:pt x="0" y="0"/>
                  </a:moveTo>
                  <a:lnTo>
                    <a:pt x="10287000" y="0"/>
                  </a:lnTo>
                  <a:lnTo>
                    <a:pt x="10287000" y="3067050"/>
                  </a:lnTo>
                  <a:lnTo>
                    <a:pt x="0" y="3067050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42950" y="2340769"/>
            <a:ext cx="7515226" cy="385762"/>
            <a:chOff x="0" y="0"/>
            <a:chExt cx="10020301" cy="51434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020302" cy="514349"/>
            </a:xfrm>
            <a:custGeom>
              <a:avLst/>
              <a:gdLst/>
              <a:ahLst/>
              <a:cxnLst/>
              <a:rect r="r" b="b" t="t" l="l"/>
              <a:pathLst>
                <a:path h="514349" w="10020302">
                  <a:moveTo>
                    <a:pt x="0" y="0"/>
                  </a:moveTo>
                  <a:lnTo>
                    <a:pt x="10020302" y="0"/>
                  </a:lnTo>
                  <a:lnTo>
                    <a:pt x="10020302" y="514349"/>
                  </a:lnTo>
                  <a:lnTo>
                    <a:pt x="0" y="514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10020301" cy="52387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431"/>
                </a:lnSpc>
              </a:pPr>
              <a:r>
                <a:rPr lang="en-US" sz="2026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Weeks 1-2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42950" y="2797969"/>
            <a:ext cx="7515226" cy="428626"/>
            <a:chOff x="0" y="0"/>
            <a:chExt cx="10020301" cy="57150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020302" cy="571501"/>
            </a:xfrm>
            <a:custGeom>
              <a:avLst/>
              <a:gdLst/>
              <a:ahLst/>
              <a:cxnLst/>
              <a:rect r="r" b="b" t="t" l="l"/>
              <a:pathLst>
                <a:path h="571501" w="10020302">
                  <a:moveTo>
                    <a:pt x="0" y="0"/>
                  </a:moveTo>
                  <a:lnTo>
                    <a:pt x="10020302" y="0"/>
                  </a:lnTo>
                  <a:lnTo>
                    <a:pt x="10020302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0"/>
              <a:ext cx="10020301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Requirements gathering and analysis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42950" y="3298031"/>
            <a:ext cx="7515226" cy="428626"/>
            <a:chOff x="0" y="0"/>
            <a:chExt cx="10020301" cy="57150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020302" cy="571501"/>
            </a:xfrm>
            <a:custGeom>
              <a:avLst/>
              <a:gdLst/>
              <a:ahLst/>
              <a:cxnLst/>
              <a:rect r="r" b="b" t="t" l="l"/>
              <a:pathLst>
                <a:path h="571501" w="10020302">
                  <a:moveTo>
                    <a:pt x="0" y="0"/>
                  </a:moveTo>
                  <a:lnTo>
                    <a:pt x="10020302" y="0"/>
                  </a:lnTo>
                  <a:lnTo>
                    <a:pt x="10020302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0"/>
              <a:ext cx="10020301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Dataset exploration and understanding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42950" y="3798095"/>
            <a:ext cx="7515226" cy="428626"/>
            <a:chOff x="0" y="0"/>
            <a:chExt cx="10020301" cy="57150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020302" cy="571501"/>
            </a:xfrm>
            <a:custGeom>
              <a:avLst/>
              <a:gdLst/>
              <a:ahLst/>
              <a:cxnLst/>
              <a:rect r="r" b="b" t="t" l="l"/>
              <a:pathLst>
                <a:path h="571501" w="10020302">
                  <a:moveTo>
                    <a:pt x="0" y="0"/>
                  </a:moveTo>
                  <a:lnTo>
                    <a:pt x="10020302" y="0"/>
                  </a:lnTo>
                  <a:lnTo>
                    <a:pt x="10020302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0"/>
              <a:ext cx="10020301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Data cleaning and preprocessing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001250" y="4026339"/>
            <a:ext cx="7715250" cy="2300288"/>
            <a:chOff x="0" y="0"/>
            <a:chExt cx="10287000" cy="306705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287000" cy="3067050"/>
            </a:xfrm>
            <a:custGeom>
              <a:avLst/>
              <a:gdLst/>
              <a:ahLst/>
              <a:cxnLst/>
              <a:rect r="r" b="b" t="t" l="l"/>
              <a:pathLst>
                <a:path h="3067050" w="10287000">
                  <a:moveTo>
                    <a:pt x="0" y="0"/>
                  </a:moveTo>
                  <a:lnTo>
                    <a:pt x="10287000" y="0"/>
                  </a:lnTo>
                  <a:lnTo>
                    <a:pt x="10287000" y="3067050"/>
                  </a:lnTo>
                  <a:lnTo>
                    <a:pt x="0" y="3067050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0172700" y="4197789"/>
            <a:ext cx="7515226" cy="385762"/>
            <a:chOff x="0" y="0"/>
            <a:chExt cx="10020301" cy="51434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020302" cy="514349"/>
            </a:xfrm>
            <a:custGeom>
              <a:avLst/>
              <a:gdLst/>
              <a:ahLst/>
              <a:cxnLst/>
              <a:rect r="r" b="b" t="t" l="l"/>
              <a:pathLst>
                <a:path h="514349" w="10020302">
                  <a:moveTo>
                    <a:pt x="0" y="0"/>
                  </a:moveTo>
                  <a:lnTo>
                    <a:pt x="10020302" y="0"/>
                  </a:lnTo>
                  <a:lnTo>
                    <a:pt x="10020302" y="514349"/>
                  </a:lnTo>
                  <a:lnTo>
                    <a:pt x="0" y="514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"/>
              <a:ext cx="10020301" cy="52387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431"/>
                </a:lnSpc>
              </a:pPr>
              <a:r>
                <a:rPr lang="en-US" sz="2026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Weeks 3-4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0172700" y="4654989"/>
            <a:ext cx="7515226" cy="428626"/>
            <a:chOff x="0" y="0"/>
            <a:chExt cx="10020301" cy="57150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020302" cy="571501"/>
            </a:xfrm>
            <a:custGeom>
              <a:avLst/>
              <a:gdLst/>
              <a:ahLst/>
              <a:cxnLst/>
              <a:rect r="r" b="b" t="t" l="l"/>
              <a:pathLst>
                <a:path h="571501" w="10020302">
                  <a:moveTo>
                    <a:pt x="0" y="0"/>
                  </a:moveTo>
                  <a:lnTo>
                    <a:pt x="10020302" y="0"/>
                  </a:lnTo>
                  <a:lnTo>
                    <a:pt x="10020302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0"/>
              <a:ext cx="10020301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Streamlit application framework setup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0172700" y="5155051"/>
            <a:ext cx="7515226" cy="428626"/>
            <a:chOff x="0" y="0"/>
            <a:chExt cx="10020301" cy="57150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0020302" cy="571501"/>
            </a:xfrm>
            <a:custGeom>
              <a:avLst/>
              <a:gdLst/>
              <a:ahLst/>
              <a:cxnLst/>
              <a:rect r="r" b="b" t="t" l="l"/>
              <a:pathLst>
                <a:path h="571501" w="10020302">
                  <a:moveTo>
                    <a:pt x="0" y="0"/>
                  </a:moveTo>
                  <a:lnTo>
                    <a:pt x="10020302" y="0"/>
                  </a:lnTo>
                  <a:lnTo>
                    <a:pt x="10020302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0"/>
              <a:ext cx="10020301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Data processing pipeline implementation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172700" y="5655113"/>
            <a:ext cx="7515226" cy="428626"/>
            <a:chOff x="0" y="0"/>
            <a:chExt cx="10020301" cy="571501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0020302" cy="571501"/>
            </a:xfrm>
            <a:custGeom>
              <a:avLst/>
              <a:gdLst/>
              <a:ahLst/>
              <a:cxnLst/>
              <a:rect r="r" b="b" t="t" l="l"/>
              <a:pathLst>
                <a:path h="571501" w="10020302">
                  <a:moveTo>
                    <a:pt x="0" y="0"/>
                  </a:moveTo>
                  <a:lnTo>
                    <a:pt x="10020302" y="0"/>
                  </a:lnTo>
                  <a:lnTo>
                    <a:pt x="10020302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0"/>
              <a:ext cx="10020301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Core visualization components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642938" y="5369364"/>
            <a:ext cx="7715250" cy="2300288"/>
            <a:chOff x="0" y="0"/>
            <a:chExt cx="10287000" cy="3067051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0287000" cy="3067050"/>
            </a:xfrm>
            <a:custGeom>
              <a:avLst/>
              <a:gdLst/>
              <a:ahLst/>
              <a:cxnLst/>
              <a:rect r="r" b="b" t="t" l="l"/>
              <a:pathLst>
                <a:path h="3067050" w="10287000">
                  <a:moveTo>
                    <a:pt x="0" y="0"/>
                  </a:moveTo>
                  <a:lnTo>
                    <a:pt x="10287000" y="0"/>
                  </a:lnTo>
                  <a:lnTo>
                    <a:pt x="10287000" y="3067050"/>
                  </a:lnTo>
                  <a:lnTo>
                    <a:pt x="0" y="3067050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814388" y="5540814"/>
            <a:ext cx="7515226" cy="385762"/>
            <a:chOff x="0" y="0"/>
            <a:chExt cx="10020301" cy="51434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0020302" cy="514349"/>
            </a:xfrm>
            <a:custGeom>
              <a:avLst/>
              <a:gdLst/>
              <a:ahLst/>
              <a:cxnLst/>
              <a:rect r="r" b="b" t="t" l="l"/>
              <a:pathLst>
                <a:path h="514349" w="10020302">
                  <a:moveTo>
                    <a:pt x="0" y="0"/>
                  </a:moveTo>
                  <a:lnTo>
                    <a:pt x="10020302" y="0"/>
                  </a:lnTo>
                  <a:lnTo>
                    <a:pt x="10020302" y="514349"/>
                  </a:lnTo>
                  <a:lnTo>
                    <a:pt x="0" y="514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9525"/>
              <a:ext cx="10020301" cy="52387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431"/>
                </a:lnSpc>
              </a:pPr>
              <a:r>
                <a:rPr lang="en-US" sz="2026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Weeks 5-6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814388" y="5998014"/>
            <a:ext cx="7515226" cy="428626"/>
            <a:chOff x="0" y="0"/>
            <a:chExt cx="10020301" cy="571501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0020302" cy="571501"/>
            </a:xfrm>
            <a:custGeom>
              <a:avLst/>
              <a:gdLst/>
              <a:ahLst/>
              <a:cxnLst/>
              <a:rect r="r" b="b" t="t" l="l"/>
              <a:pathLst>
                <a:path h="571501" w="10020302">
                  <a:moveTo>
                    <a:pt x="0" y="0"/>
                  </a:moveTo>
                  <a:lnTo>
                    <a:pt x="10020302" y="0"/>
                  </a:lnTo>
                  <a:lnTo>
                    <a:pt x="10020302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0"/>
              <a:ext cx="10020301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Advanced analytics implementation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814388" y="6498076"/>
            <a:ext cx="7515226" cy="428626"/>
            <a:chOff x="0" y="0"/>
            <a:chExt cx="10020301" cy="571501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0020302" cy="571501"/>
            </a:xfrm>
            <a:custGeom>
              <a:avLst/>
              <a:gdLst/>
              <a:ahLst/>
              <a:cxnLst/>
              <a:rect r="r" b="b" t="t" l="l"/>
              <a:pathLst>
                <a:path h="571501" w="10020302">
                  <a:moveTo>
                    <a:pt x="0" y="0"/>
                  </a:moveTo>
                  <a:lnTo>
                    <a:pt x="10020302" y="0"/>
                  </a:lnTo>
                  <a:lnTo>
                    <a:pt x="10020302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0"/>
              <a:ext cx="10020301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Dashboard refinement and optimization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814388" y="6998138"/>
            <a:ext cx="7515226" cy="428626"/>
            <a:chOff x="0" y="0"/>
            <a:chExt cx="10020301" cy="571501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0020302" cy="571501"/>
            </a:xfrm>
            <a:custGeom>
              <a:avLst/>
              <a:gdLst/>
              <a:ahLst/>
              <a:cxnLst/>
              <a:rect r="r" b="b" t="t" l="l"/>
              <a:pathLst>
                <a:path h="571501" w="10020302">
                  <a:moveTo>
                    <a:pt x="0" y="0"/>
                  </a:moveTo>
                  <a:lnTo>
                    <a:pt x="10020302" y="0"/>
                  </a:lnTo>
                  <a:lnTo>
                    <a:pt x="10020302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0"/>
              <a:ext cx="10020301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Filter integration and interactive features</a:t>
              </a:r>
            </a:p>
          </p:txBody>
        </p:sp>
      </p:grpSp>
      <p:sp>
        <p:nvSpPr>
          <p:cNvPr name="Freeform 64" id="64"/>
          <p:cNvSpPr/>
          <p:nvPr/>
        </p:nvSpPr>
        <p:spPr>
          <a:xfrm flipH="false" flipV="false" rot="0">
            <a:off x="8575001" y="6440927"/>
            <a:ext cx="266462" cy="252412"/>
          </a:xfrm>
          <a:custGeom>
            <a:avLst/>
            <a:gdLst/>
            <a:ahLst/>
            <a:cxnLst/>
            <a:rect r="r" b="b" t="t" l="l"/>
            <a:pathLst>
              <a:path h="252412" w="266462">
                <a:moveTo>
                  <a:pt x="0" y="0"/>
                </a:moveTo>
                <a:lnTo>
                  <a:pt x="266462" y="0"/>
                </a:lnTo>
                <a:lnTo>
                  <a:pt x="266462" y="252412"/>
                </a:lnTo>
                <a:lnTo>
                  <a:pt x="0" y="25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9539407" y="5083615"/>
            <a:ext cx="266462" cy="252412"/>
          </a:xfrm>
          <a:custGeom>
            <a:avLst/>
            <a:gdLst/>
            <a:ahLst/>
            <a:cxnLst/>
            <a:rect r="r" b="b" t="t" l="l"/>
            <a:pathLst>
              <a:path h="252412" w="266462">
                <a:moveTo>
                  <a:pt x="0" y="0"/>
                </a:moveTo>
                <a:lnTo>
                  <a:pt x="266462" y="0"/>
                </a:lnTo>
                <a:lnTo>
                  <a:pt x="266462" y="252412"/>
                </a:lnTo>
                <a:lnTo>
                  <a:pt x="0" y="25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8567857" y="3376613"/>
            <a:ext cx="266462" cy="252412"/>
          </a:xfrm>
          <a:custGeom>
            <a:avLst/>
            <a:gdLst/>
            <a:ahLst/>
            <a:cxnLst/>
            <a:rect r="r" b="b" t="t" l="l"/>
            <a:pathLst>
              <a:path h="252412" w="266462">
                <a:moveTo>
                  <a:pt x="0" y="0"/>
                </a:moveTo>
                <a:lnTo>
                  <a:pt x="266462" y="0"/>
                </a:lnTo>
                <a:lnTo>
                  <a:pt x="266462" y="252412"/>
                </a:lnTo>
                <a:lnTo>
                  <a:pt x="0" y="25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7" id="67"/>
          <p:cNvGrpSpPr/>
          <p:nvPr/>
        </p:nvGrpSpPr>
        <p:grpSpPr>
          <a:xfrm rot="0">
            <a:off x="9972676" y="7024689"/>
            <a:ext cx="7715250" cy="2300288"/>
            <a:chOff x="0" y="0"/>
            <a:chExt cx="10287000" cy="3067051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0287000" cy="3067050"/>
            </a:xfrm>
            <a:custGeom>
              <a:avLst/>
              <a:gdLst/>
              <a:ahLst/>
              <a:cxnLst/>
              <a:rect r="r" b="b" t="t" l="l"/>
              <a:pathLst>
                <a:path h="3067050" w="10287000">
                  <a:moveTo>
                    <a:pt x="0" y="0"/>
                  </a:moveTo>
                  <a:lnTo>
                    <a:pt x="10287000" y="0"/>
                  </a:lnTo>
                  <a:lnTo>
                    <a:pt x="10287000" y="3067050"/>
                  </a:lnTo>
                  <a:lnTo>
                    <a:pt x="0" y="3067050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69" id="69"/>
          <p:cNvGrpSpPr/>
          <p:nvPr/>
        </p:nvGrpSpPr>
        <p:grpSpPr>
          <a:xfrm rot="0">
            <a:off x="10172700" y="7171643"/>
            <a:ext cx="7871460" cy="404048"/>
            <a:chOff x="0" y="0"/>
            <a:chExt cx="10020301" cy="514349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10020302" cy="514349"/>
            </a:xfrm>
            <a:custGeom>
              <a:avLst/>
              <a:gdLst/>
              <a:ahLst/>
              <a:cxnLst/>
              <a:rect r="r" b="b" t="t" l="l"/>
              <a:pathLst>
                <a:path h="514349" w="10020302">
                  <a:moveTo>
                    <a:pt x="0" y="0"/>
                  </a:moveTo>
                  <a:lnTo>
                    <a:pt x="10020302" y="0"/>
                  </a:lnTo>
                  <a:lnTo>
                    <a:pt x="10020302" y="514349"/>
                  </a:lnTo>
                  <a:lnTo>
                    <a:pt x="0" y="514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9525"/>
              <a:ext cx="10020301" cy="52387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431"/>
                </a:lnSpc>
              </a:pPr>
              <a:r>
                <a:rPr lang="en-US" sz="2026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Weeks 7-8</a:t>
              </a:r>
            </a:p>
          </p:txBody>
        </p:sp>
      </p:grpSp>
      <p:sp>
        <p:nvSpPr>
          <p:cNvPr name="Freeform 72" id="72"/>
          <p:cNvSpPr/>
          <p:nvPr/>
        </p:nvSpPr>
        <p:spPr>
          <a:xfrm flipH="false" flipV="false" rot="0">
            <a:off x="9453682" y="8081965"/>
            <a:ext cx="266462" cy="252412"/>
          </a:xfrm>
          <a:custGeom>
            <a:avLst/>
            <a:gdLst/>
            <a:ahLst/>
            <a:cxnLst/>
            <a:rect r="r" b="b" t="t" l="l"/>
            <a:pathLst>
              <a:path h="252412" w="266462">
                <a:moveTo>
                  <a:pt x="0" y="0"/>
                </a:moveTo>
                <a:lnTo>
                  <a:pt x="266462" y="0"/>
                </a:lnTo>
                <a:lnTo>
                  <a:pt x="266462" y="252412"/>
                </a:lnTo>
                <a:lnTo>
                  <a:pt x="0" y="25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3" id="73" descr="Daily calendar"/>
          <p:cNvSpPr/>
          <p:nvPr/>
        </p:nvSpPr>
        <p:spPr>
          <a:xfrm flipH="false" flipV="false" rot="0">
            <a:off x="11427152" y="684945"/>
            <a:ext cx="844069" cy="844069"/>
          </a:xfrm>
          <a:custGeom>
            <a:avLst/>
            <a:gdLst/>
            <a:ahLst/>
            <a:cxnLst/>
            <a:rect r="r" b="b" t="t" l="l"/>
            <a:pathLst>
              <a:path h="844069" w="844069">
                <a:moveTo>
                  <a:pt x="0" y="0"/>
                </a:moveTo>
                <a:lnTo>
                  <a:pt x="844069" y="0"/>
                </a:lnTo>
                <a:lnTo>
                  <a:pt x="844069" y="844070"/>
                </a:lnTo>
                <a:lnTo>
                  <a:pt x="0" y="8440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4" id="74"/>
          <p:cNvSpPr txBox="true"/>
          <p:nvPr/>
        </p:nvSpPr>
        <p:spPr>
          <a:xfrm rot="0">
            <a:off x="10201275" y="7737616"/>
            <a:ext cx="7219875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Integrating requested suggestion with insights into the tool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0172700" y="8499616"/>
            <a:ext cx="6805166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Final presentation and walkthrough of the complete tool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4730925" y="168941"/>
            <a:ext cx="8826150" cy="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PROCUREMENT &amp; CONTRACTING (Materials Management)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" y="-767748"/>
            <a:ext cx="18287999" cy="1505634"/>
          </a:xfrm>
          <a:custGeom>
            <a:avLst/>
            <a:gdLst/>
            <a:ahLst/>
            <a:cxnLst/>
            <a:rect r="r" b="b" t="t" l="l"/>
            <a:pathLst>
              <a:path h="1505634" w="18287999">
                <a:moveTo>
                  <a:pt x="0" y="0"/>
                </a:moveTo>
                <a:lnTo>
                  <a:pt x="18287999" y="0"/>
                </a:lnTo>
                <a:lnTo>
                  <a:pt x="18287999" y="1505634"/>
                </a:lnTo>
                <a:lnTo>
                  <a:pt x="0" y="1505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20587" y="0"/>
            <a:ext cx="992958" cy="737886"/>
            <a:chOff x="0" y="0"/>
            <a:chExt cx="1323944" cy="9838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3975" cy="983869"/>
            </a:xfrm>
            <a:custGeom>
              <a:avLst/>
              <a:gdLst/>
              <a:ahLst/>
              <a:cxnLst/>
              <a:rect r="r" b="b" t="t" l="l"/>
              <a:pathLst>
                <a:path h="983869" w="1323975">
                  <a:moveTo>
                    <a:pt x="0" y="0"/>
                  </a:moveTo>
                  <a:lnTo>
                    <a:pt x="1323975" y="0"/>
                  </a:lnTo>
                  <a:lnTo>
                    <a:pt x="1323975" y="983869"/>
                  </a:lnTo>
                  <a:lnTo>
                    <a:pt x="0" y="98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2" b="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729380"/>
            <a:ext cx="18745200" cy="628044"/>
            <a:chOff x="0" y="0"/>
            <a:chExt cx="24993600" cy="8373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993600" cy="837438"/>
            </a:xfrm>
            <a:custGeom>
              <a:avLst/>
              <a:gdLst/>
              <a:ahLst/>
              <a:cxnLst/>
              <a:rect r="r" b="b" t="t" l="l"/>
              <a:pathLst>
                <a:path h="837438" w="24993600">
                  <a:moveTo>
                    <a:pt x="0" y="0"/>
                  </a:moveTo>
                  <a:lnTo>
                    <a:pt x="24993600" y="0"/>
                  </a:lnTo>
                  <a:lnTo>
                    <a:pt x="24993600" y="837438"/>
                  </a:lnTo>
                  <a:lnTo>
                    <a:pt x="0" y="837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6594574" y="718836"/>
            <a:ext cx="2284660" cy="700088"/>
            <a:chOff x="0" y="0"/>
            <a:chExt cx="3046213" cy="9334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6213" cy="933451"/>
            </a:xfrm>
            <a:custGeom>
              <a:avLst/>
              <a:gdLst/>
              <a:ahLst/>
              <a:cxnLst/>
              <a:rect r="r" b="b" t="t" l="l"/>
              <a:pathLst>
                <a:path h="933451" w="3046213">
                  <a:moveTo>
                    <a:pt x="0" y="0"/>
                  </a:moveTo>
                  <a:lnTo>
                    <a:pt x="3046213" y="0"/>
                  </a:lnTo>
                  <a:lnTo>
                    <a:pt x="3046213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3046213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Dataset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36360" y="747411"/>
            <a:ext cx="3099886" cy="700088"/>
            <a:chOff x="0" y="0"/>
            <a:chExt cx="4133181" cy="9334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33181" cy="933451"/>
            </a:xfrm>
            <a:custGeom>
              <a:avLst/>
              <a:gdLst/>
              <a:ahLst/>
              <a:cxnLst/>
              <a:rect r="r" b="b" t="t" l="l"/>
              <a:pathLst>
                <a:path h="933451" w="4133181">
                  <a:moveTo>
                    <a:pt x="0" y="0"/>
                  </a:moveTo>
                  <a:lnTo>
                    <a:pt x="4133181" y="0"/>
                  </a:lnTo>
                  <a:lnTo>
                    <a:pt x="4133181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4133181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Description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85800" y="1525972"/>
            <a:ext cx="8286750" cy="3864770"/>
            <a:chOff x="0" y="0"/>
            <a:chExt cx="11049000" cy="51530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049000" cy="5153027"/>
            </a:xfrm>
            <a:custGeom>
              <a:avLst/>
              <a:gdLst/>
              <a:ahLst/>
              <a:cxnLst/>
              <a:rect r="r" b="b" t="t" l="l"/>
              <a:pathLst>
                <a:path h="5153027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5153027"/>
                  </a:lnTo>
                  <a:lnTo>
                    <a:pt x="0" y="5153027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00112" y="1590266"/>
            <a:ext cx="257176" cy="342900"/>
            <a:chOff x="0" y="0"/>
            <a:chExt cx="342901" cy="45720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342900" cy="457200"/>
            </a:xfrm>
            <a:custGeom>
              <a:avLst/>
              <a:gdLst/>
              <a:ahLst/>
              <a:cxnLst/>
              <a:rect r="r" b="b" t="t" l="l"/>
              <a:pathLst>
                <a:path h="4572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00162" y="1525972"/>
            <a:ext cx="3563056" cy="471488"/>
            <a:chOff x="0" y="0"/>
            <a:chExt cx="4750741" cy="6286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50741" cy="628651"/>
            </a:xfrm>
            <a:custGeom>
              <a:avLst/>
              <a:gdLst/>
              <a:ahLst/>
              <a:cxnLst/>
              <a:rect r="r" b="b" t="t" l="l"/>
              <a:pathLst>
                <a:path h="628651" w="4750741">
                  <a:moveTo>
                    <a:pt x="0" y="0"/>
                  </a:moveTo>
                  <a:lnTo>
                    <a:pt x="4750741" y="0"/>
                  </a:lnTo>
                  <a:lnTo>
                    <a:pt x="4750741" y="628651"/>
                  </a:lnTo>
                  <a:lnTo>
                    <a:pt x="0" y="6286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4750741" cy="61912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971"/>
                </a:lnSpc>
              </a:pPr>
              <a:r>
                <a:rPr lang="en-US" sz="2476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GRN Completion Data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00112" y="2176054"/>
            <a:ext cx="650416" cy="310754"/>
            <a:chOff x="0" y="0"/>
            <a:chExt cx="867221" cy="41433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7221" cy="414339"/>
            </a:xfrm>
            <a:custGeom>
              <a:avLst/>
              <a:gdLst/>
              <a:ahLst/>
              <a:cxnLst/>
              <a:rect r="r" b="b" t="t" l="l"/>
              <a:pathLst>
                <a:path h="414339" w="867221">
                  <a:moveTo>
                    <a:pt x="0" y="0"/>
                  </a:moveTo>
                  <a:lnTo>
                    <a:pt x="867221" y="0"/>
                  </a:lnTo>
                  <a:lnTo>
                    <a:pt x="867221" y="414339"/>
                  </a:lnTo>
                  <a:lnTo>
                    <a:pt x="0" y="4143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867221" cy="4048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E9EBF5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Size: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07654" y="2176054"/>
            <a:ext cx="1166776" cy="310754"/>
            <a:chOff x="0" y="0"/>
            <a:chExt cx="1555701" cy="41433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55701" cy="414339"/>
            </a:xfrm>
            <a:custGeom>
              <a:avLst/>
              <a:gdLst/>
              <a:ahLst/>
              <a:cxnLst/>
              <a:rect r="r" b="b" t="t" l="l"/>
              <a:pathLst>
                <a:path h="414339" w="1555701">
                  <a:moveTo>
                    <a:pt x="0" y="0"/>
                  </a:moveTo>
                  <a:lnTo>
                    <a:pt x="1555701" y="0"/>
                  </a:lnTo>
                  <a:lnTo>
                    <a:pt x="1555701" y="414339"/>
                  </a:lnTo>
                  <a:lnTo>
                    <a:pt x="0" y="4143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9525"/>
              <a:ext cx="1555701" cy="4048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132 rows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376760" y="2176054"/>
            <a:ext cx="1203388" cy="310754"/>
            <a:chOff x="0" y="0"/>
            <a:chExt cx="1604517" cy="41433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04517" cy="414339"/>
            </a:xfrm>
            <a:custGeom>
              <a:avLst/>
              <a:gdLst/>
              <a:ahLst/>
              <a:cxnLst/>
              <a:rect r="r" b="b" t="t" l="l"/>
              <a:pathLst>
                <a:path h="414339" w="1604517">
                  <a:moveTo>
                    <a:pt x="0" y="0"/>
                  </a:moveTo>
                  <a:lnTo>
                    <a:pt x="1604517" y="0"/>
                  </a:lnTo>
                  <a:lnTo>
                    <a:pt x="1604517" y="414339"/>
                  </a:lnTo>
                  <a:lnTo>
                    <a:pt x="0" y="4143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9525"/>
              <a:ext cx="1604517" cy="4048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E9EBF5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Columns: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437272" y="2176054"/>
            <a:ext cx="463842" cy="310754"/>
            <a:chOff x="0" y="0"/>
            <a:chExt cx="618456" cy="41433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18456" cy="414339"/>
            </a:xfrm>
            <a:custGeom>
              <a:avLst/>
              <a:gdLst/>
              <a:ahLst/>
              <a:cxnLst/>
              <a:rect r="r" b="b" t="t" l="l"/>
              <a:pathLst>
                <a:path h="414339" w="618456">
                  <a:moveTo>
                    <a:pt x="0" y="0"/>
                  </a:moveTo>
                  <a:lnTo>
                    <a:pt x="618456" y="0"/>
                  </a:lnTo>
                  <a:lnTo>
                    <a:pt x="618456" y="414339"/>
                  </a:lnTo>
                  <a:lnTo>
                    <a:pt x="0" y="4143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9525"/>
              <a:ext cx="618456" cy="4048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34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00112" y="2647542"/>
            <a:ext cx="8001000" cy="428626"/>
            <a:chOff x="0" y="0"/>
            <a:chExt cx="10668000" cy="57150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668000" cy="571501"/>
            </a:xfrm>
            <a:custGeom>
              <a:avLst/>
              <a:gdLst/>
              <a:ahLst/>
              <a:cxnLst/>
              <a:rect r="r" b="b" t="t" l="l"/>
              <a:pathLst>
                <a:path h="571501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0"/>
              <a:ext cx="10668000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E9EBF5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Key Columns: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00112" y="3147604"/>
            <a:ext cx="1064754" cy="414338"/>
            <a:chOff x="0" y="0"/>
            <a:chExt cx="1419672" cy="55245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419733" cy="552450"/>
            </a:xfrm>
            <a:custGeom>
              <a:avLst/>
              <a:gdLst/>
              <a:ahLst/>
              <a:cxnLst/>
              <a:rect r="r" b="b" t="t" l="l"/>
              <a:pathLst>
                <a:path h="552450" w="1419733">
                  <a:moveTo>
                    <a:pt x="0" y="0"/>
                  </a:moveTo>
                  <a:lnTo>
                    <a:pt x="1419733" y="0"/>
                  </a:lnTo>
                  <a:lnTo>
                    <a:pt x="1419733" y="552450"/>
                  </a:lnTo>
                  <a:lnTo>
                    <a:pt x="0" y="55245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900112" y="3147604"/>
            <a:ext cx="1207628" cy="414338"/>
            <a:chOff x="0" y="0"/>
            <a:chExt cx="1610171" cy="55245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610171" cy="552451"/>
            </a:xfrm>
            <a:custGeom>
              <a:avLst/>
              <a:gdLst/>
              <a:ahLst/>
              <a:cxnLst/>
              <a:rect r="r" b="b" t="t" l="l"/>
              <a:pathLst>
                <a:path h="552451" w="1610171">
                  <a:moveTo>
                    <a:pt x="0" y="0"/>
                  </a:moveTo>
                  <a:lnTo>
                    <a:pt x="1610171" y="0"/>
                  </a:lnTo>
                  <a:lnTo>
                    <a:pt x="1610171" y="552451"/>
                  </a:lnTo>
                  <a:lnTo>
                    <a:pt x="0" y="552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0"/>
              <a:ext cx="1610171" cy="552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MRR NO.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079166" y="3147604"/>
            <a:ext cx="1154162" cy="414338"/>
            <a:chOff x="0" y="0"/>
            <a:chExt cx="1538883" cy="55245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538859" cy="552450"/>
            </a:xfrm>
            <a:custGeom>
              <a:avLst/>
              <a:gdLst/>
              <a:ahLst/>
              <a:cxnLst/>
              <a:rect r="r" b="b" t="t" l="l"/>
              <a:pathLst>
                <a:path h="552450" w="1538859">
                  <a:moveTo>
                    <a:pt x="0" y="0"/>
                  </a:moveTo>
                  <a:lnTo>
                    <a:pt x="1538859" y="0"/>
                  </a:lnTo>
                  <a:lnTo>
                    <a:pt x="1538859" y="552450"/>
                  </a:lnTo>
                  <a:lnTo>
                    <a:pt x="0" y="55245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2079166" y="3147604"/>
            <a:ext cx="1297038" cy="414338"/>
            <a:chOff x="0" y="0"/>
            <a:chExt cx="1729384" cy="55245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729384" cy="552451"/>
            </a:xfrm>
            <a:custGeom>
              <a:avLst/>
              <a:gdLst/>
              <a:ahLst/>
              <a:cxnLst/>
              <a:rect r="r" b="b" t="t" l="l"/>
              <a:pathLst>
                <a:path h="552451" w="1729384">
                  <a:moveTo>
                    <a:pt x="0" y="0"/>
                  </a:moveTo>
                  <a:lnTo>
                    <a:pt x="1729384" y="0"/>
                  </a:lnTo>
                  <a:lnTo>
                    <a:pt x="1729384" y="552451"/>
                  </a:lnTo>
                  <a:lnTo>
                    <a:pt x="0" y="552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0"/>
              <a:ext cx="1729384" cy="552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MRR Date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3347628" y="3147604"/>
            <a:ext cx="1943044" cy="414338"/>
            <a:chOff x="0" y="0"/>
            <a:chExt cx="2590725" cy="55245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590673" cy="552450"/>
            </a:xfrm>
            <a:custGeom>
              <a:avLst/>
              <a:gdLst/>
              <a:ahLst/>
              <a:cxnLst/>
              <a:rect r="r" b="b" t="t" l="l"/>
              <a:pathLst>
                <a:path h="552450" w="2590673">
                  <a:moveTo>
                    <a:pt x="0" y="0"/>
                  </a:moveTo>
                  <a:lnTo>
                    <a:pt x="2590673" y="0"/>
                  </a:lnTo>
                  <a:lnTo>
                    <a:pt x="2590673" y="552450"/>
                  </a:lnTo>
                  <a:lnTo>
                    <a:pt x="0" y="55245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3347628" y="3147604"/>
            <a:ext cx="2085920" cy="414338"/>
            <a:chOff x="0" y="0"/>
            <a:chExt cx="2781227" cy="552451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781227" cy="552451"/>
            </a:xfrm>
            <a:custGeom>
              <a:avLst/>
              <a:gdLst/>
              <a:ahLst/>
              <a:cxnLst/>
              <a:rect r="r" b="b" t="t" l="l"/>
              <a:pathLst>
                <a:path h="552451" w="2781227">
                  <a:moveTo>
                    <a:pt x="0" y="0"/>
                  </a:moveTo>
                  <a:lnTo>
                    <a:pt x="2781227" y="0"/>
                  </a:lnTo>
                  <a:lnTo>
                    <a:pt x="2781227" y="552451"/>
                  </a:lnTo>
                  <a:lnTo>
                    <a:pt x="0" y="552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0"/>
              <a:ext cx="2781227" cy="552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MRR required Qty.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5404972" y="3147604"/>
            <a:ext cx="2030444" cy="414338"/>
            <a:chOff x="0" y="0"/>
            <a:chExt cx="2707259" cy="552451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707259" cy="552450"/>
            </a:xfrm>
            <a:custGeom>
              <a:avLst/>
              <a:gdLst/>
              <a:ahLst/>
              <a:cxnLst/>
              <a:rect r="r" b="b" t="t" l="l"/>
              <a:pathLst>
                <a:path h="552450" w="2707259">
                  <a:moveTo>
                    <a:pt x="0" y="0"/>
                  </a:moveTo>
                  <a:lnTo>
                    <a:pt x="2707259" y="0"/>
                  </a:lnTo>
                  <a:lnTo>
                    <a:pt x="2707259" y="552450"/>
                  </a:lnTo>
                  <a:lnTo>
                    <a:pt x="0" y="55245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5404972" y="3147604"/>
            <a:ext cx="2173318" cy="414338"/>
            <a:chOff x="0" y="0"/>
            <a:chExt cx="2897757" cy="552451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2897757" cy="552451"/>
            </a:xfrm>
            <a:custGeom>
              <a:avLst/>
              <a:gdLst/>
              <a:ahLst/>
              <a:cxnLst/>
              <a:rect r="r" b="b" t="t" l="l"/>
              <a:pathLst>
                <a:path h="552451" w="2897757">
                  <a:moveTo>
                    <a:pt x="0" y="0"/>
                  </a:moveTo>
                  <a:lnTo>
                    <a:pt x="2897757" y="0"/>
                  </a:lnTo>
                  <a:lnTo>
                    <a:pt x="2897757" y="552451"/>
                  </a:lnTo>
                  <a:lnTo>
                    <a:pt x="0" y="552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0"/>
              <a:ext cx="2897757" cy="552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Reason Code Delay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7549716" y="3147604"/>
            <a:ext cx="1005316" cy="414338"/>
            <a:chOff x="0" y="0"/>
            <a:chExt cx="1340421" cy="552451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340358" cy="552450"/>
            </a:xfrm>
            <a:custGeom>
              <a:avLst/>
              <a:gdLst/>
              <a:ahLst/>
              <a:cxnLst/>
              <a:rect r="r" b="b" t="t" l="l"/>
              <a:pathLst>
                <a:path h="552450" w="1340358">
                  <a:moveTo>
                    <a:pt x="0" y="0"/>
                  </a:moveTo>
                  <a:lnTo>
                    <a:pt x="1340358" y="0"/>
                  </a:lnTo>
                  <a:lnTo>
                    <a:pt x="1340358" y="552450"/>
                  </a:lnTo>
                  <a:lnTo>
                    <a:pt x="0" y="55245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7549716" y="3147604"/>
            <a:ext cx="1148190" cy="414338"/>
            <a:chOff x="0" y="0"/>
            <a:chExt cx="1530920" cy="552451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530920" cy="552451"/>
            </a:xfrm>
            <a:custGeom>
              <a:avLst/>
              <a:gdLst/>
              <a:ahLst/>
              <a:cxnLst/>
              <a:rect r="r" b="b" t="t" l="l"/>
              <a:pathLst>
                <a:path h="552451" w="1530920">
                  <a:moveTo>
                    <a:pt x="0" y="0"/>
                  </a:moveTo>
                  <a:lnTo>
                    <a:pt x="1530920" y="0"/>
                  </a:lnTo>
                  <a:lnTo>
                    <a:pt x="1530920" y="552451"/>
                  </a:lnTo>
                  <a:lnTo>
                    <a:pt x="0" y="552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0"/>
              <a:ext cx="1530920" cy="552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Material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900112" y="3676242"/>
            <a:ext cx="660072" cy="414338"/>
            <a:chOff x="0" y="0"/>
            <a:chExt cx="880096" cy="552451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80110" cy="552450"/>
            </a:xfrm>
            <a:custGeom>
              <a:avLst/>
              <a:gdLst/>
              <a:ahLst/>
              <a:cxnLst/>
              <a:rect r="r" b="b" t="t" l="l"/>
              <a:pathLst>
                <a:path h="552450" w="880110">
                  <a:moveTo>
                    <a:pt x="0" y="0"/>
                  </a:moveTo>
                  <a:lnTo>
                    <a:pt x="880110" y="0"/>
                  </a:lnTo>
                  <a:lnTo>
                    <a:pt x="880110" y="552450"/>
                  </a:lnTo>
                  <a:lnTo>
                    <a:pt x="0" y="55245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62" id="62"/>
          <p:cNvGrpSpPr/>
          <p:nvPr/>
        </p:nvGrpSpPr>
        <p:grpSpPr>
          <a:xfrm rot="0">
            <a:off x="900112" y="3676242"/>
            <a:ext cx="802946" cy="414338"/>
            <a:chOff x="0" y="0"/>
            <a:chExt cx="1070595" cy="552451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070595" cy="552451"/>
            </a:xfrm>
            <a:custGeom>
              <a:avLst/>
              <a:gdLst/>
              <a:ahLst/>
              <a:cxnLst/>
              <a:rect r="r" b="b" t="t" l="l"/>
              <a:pathLst>
                <a:path h="552451" w="1070595">
                  <a:moveTo>
                    <a:pt x="0" y="0"/>
                  </a:moveTo>
                  <a:lnTo>
                    <a:pt x="1070595" y="0"/>
                  </a:lnTo>
                  <a:lnTo>
                    <a:pt x="1070595" y="552451"/>
                  </a:lnTo>
                  <a:lnTo>
                    <a:pt x="0" y="552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0"/>
              <a:ext cx="1070595" cy="552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Area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674484" y="3676242"/>
            <a:ext cx="2229074" cy="414338"/>
            <a:chOff x="0" y="0"/>
            <a:chExt cx="2972099" cy="552451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2972054" cy="552450"/>
            </a:xfrm>
            <a:custGeom>
              <a:avLst/>
              <a:gdLst/>
              <a:ahLst/>
              <a:cxnLst/>
              <a:rect r="r" b="b" t="t" l="l"/>
              <a:pathLst>
                <a:path h="552450" w="2972054">
                  <a:moveTo>
                    <a:pt x="0" y="0"/>
                  </a:moveTo>
                  <a:lnTo>
                    <a:pt x="2972054" y="0"/>
                  </a:lnTo>
                  <a:lnTo>
                    <a:pt x="2972054" y="552450"/>
                  </a:lnTo>
                  <a:lnTo>
                    <a:pt x="0" y="55245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67" id="67"/>
          <p:cNvGrpSpPr/>
          <p:nvPr/>
        </p:nvGrpSpPr>
        <p:grpSpPr>
          <a:xfrm rot="0">
            <a:off x="1674484" y="3676242"/>
            <a:ext cx="2371948" cy="414338"/>
            <a:chOff x="0" y="0"/>
            <a:chExt cx="3162597" cy="552451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3162597" cy="552451"/>
            </a:xfrm>
            <a:custGeom>
              <a:avLst/>
              <a:gdLst/>
              <a:ahLst/>
              <a:cxnLst/>
              <a:rect r="r" b="b" t="t" l="l"/>
              <a:pathLst>
                <a:path h="552451" w="3162597">
                  <a:moveTo>
                    <a:pt x="0" y="0"/>
                  </a:moveTo>
                  <a:lnTo>
                    <a:pt x="3162597" y="0"/>
                  </a:lnTo>
                  <a:lnTo>
                    <a:pt x="3162597" y="552451"/>
                  </a:lnTo>
                  <a:lnTo>
                    <a:pt x="0" y="552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0"/>
              <a:ext cx="3162597" cy="552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Unit of Measurement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4017858" y="3676242"/>
            <a:ext cx="907702" cy="414338"/>
            <a:chOff x="0" y="0"/>
            <a:chExt cx="1210269" cy="552451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210310" cy="552450"/>
            </a:xfrm>
            <a:custGeom>
              <a:avLst/>
              <a:gdLst/>
              <a:ahLst/>
              <a:cxnLst/>
              <a:rect r="r" b="b" t="t" l="l"/>
              <a:pathLst>
                <a:path h="552450" w="1210310">
                  <a:moveTo>
                    <a:pt x="0" y="0"/>
                  </a:moveTo>
                  <a:lnTo>
                    <a:pt x="1210310" y="0"/>
                  </a:lnTo>
                  <a:lnTo>
                    <a:pt x="1210310" y="552450"/>
                  </a:lnTo>
                  <a:lnTo>
                    <a:pt x="0" y="55245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72" id="72"/>
          <p:cNvGrpSpPr/>
          <p:nvPr/>
        </p:nvGrpSpPr>
        <p:grpSpPr>
          <a:xfrm rot="0">
            <a:off x="4017858" y="3676242"/>
            <a:ext cx="1050578" cy="414338"/>
            <a:chOff x="0" y="0"/>
            <a:chExt cx="1400771" cy="552451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1400771" cy="552451"/>
            </a:xfrm>
            <a:custGeom>
              <a:avLst/>
              <a:gdLst/>
              <a:ahLst/>
              <a:cxnLst/>
              <a:rect r="r" b="b" t="t" l="l"/>
              <a:pathLst>
                <a:path h="552451" w="1400771">
                  <a:moveTo>
                    <a:pt x="0" y="0"/>
                  </a:moveTo>
                  <a:lnTo>
                    <a:pt x="1400771" y="0"/>
                  </a:lnTo>
                  <a:lnTo>
                    <a:pt x="1400771" y="552451"/>
                  </a:lnTo>
                  <a:lnTo>
                    <a:pt x="0" y="552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0"/>
              <a:ext cx="1400771" cy="552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Vendor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900112" y="4233455"/>
            <a:ext cx="2034852" cy="389334"/>
            <a:chOff x="0" y="0"/>
            <a:chExt cx="2713136" cy="519112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2713136" cy="519112"/>
            </a:xfrm>
            <a:custGeom>
              <a:avLst/>
              <a:gdLst/>
              <a:ahLst/>
              <a:cxnLst/>
              <a:rect r="r" b="b" t="t" l="l"/>
              <a:pathLst>
                <a:path h="519112" w="2713136">
                  <a:moveTo>
                    <a:pt x="0" y="0"/>
                  </a:moveTo>
                  <a:lnTo>
                    <a:pt x="2713136" y="0"/>
                  </a:lnTo>
                  <a:lnTo>
                    <a:pt x="2713136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0"/>
              <a:ext cx="2713136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E9EBF5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Purpose/Use: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900112" y="4520393"/>
            <a:ext cx="7618976" cy="817960"/>
            <a:chOff x="0" y="0"/>
            <a:chExt cx="10158635" cy="1090613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10158635" cy="1090613"/>
            </a:xfrm>
            <a:custGeom>
              <a:avLst/>
              <a:gdLst/>
              <a:ahLst/>
              <a:cxnLst/>
              <a:rect r="r" b="b" t="t" l="l"/>
              <a:pathLst>
                <a:path h="1090613" w="10158635">
                  <a:moveTo>
                    <a:pt x="0" y="0"/>
                  </a:moveTo>
                  <a:lnTo>
                    <a:pt x="10158635" y="0"/>
                  </a:lnTo>
                  <a:lnTo>
                    <a:pt x="10158635" y="1090613"/>
                  </a:lnTo>
                  <a:lnTo>
                    <a:pt x="0" y="10906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0"/>
              <a:ext cx="10158635" cy="109061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GRN Processing Time, UOM Analysis, Top Vendor, Delay Reason</a:t>
              </a: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9315450" y="1525972"/>
            <a:ext cx="8286750" cy="3864770"/>
            <a:chOff x="0" y="0"/>
            <a:chExt cx="11049000" cy="5153027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11049000" cy="5153027"/>
            </a:xfrm>
            <a:custGeom>
              <a:avLst/>
              <a:gdLst/>
              <a:ahLst/>
              <a:cxnLst/>
              <a:rect r="r" b="b" t="t" l="l"/>
              <a:pathLst>
                <a:path h="5153027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5153027"/>
                  </a:lnTo>
                  <a:lnTo>
                    <a:pt x="0" y="5153027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83" id="83"/>
          <p:cNvGrpSpPr>
            <a:grpSpLocks noChangeAspect="true"/>
          </p:cNvGrpSpPr>
          <p:nvPr/>
        </p:nvGrpSpPr>
        <p:grpSpPr>
          <a:xfrm rot="0">
            <a:off x="9529762" y="1590266"/>
            <a:ext cx="257176" cy="342900"/>
            <a:chOff x="0" y="0"/>
            <a:chExt cx="342901" cy="457200"/>
          </a:xfrm>
        </p:grpSpPr>
        <p:sp>
          <p:nvSpPr>
            <p:cNvPr name="Freeform 84" id="84" descr="preencoded.png"/>
            <p:cNvSpPr/>
            <p:nvPr/>
          </p:nvSpPr>
          <p:spPr>
            <a:xfrm flipH="false" flipV="false" rot="0">
              <a:off x="0" y="0"/>
              <a:ext cx="342900" cy="457200"/>
            </a:xfrm>
            <a:custGeom>
              <a:avLst/>
              <a:gdLst/>
              <a:ahLst/>
              <a:cxnLst/>
              <a:rect r="r" b="b" t="t" l="l"/>
              <a:pathLst>
                <a:path h="4572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85" id="85"/>
          <p:cNvGrpSpPr/>
          <p:nvPr/>
        </p:nvGrpSpPr>
        <p:grpSpPr>
          <a:xfrm rot="0">
            <a:off x="9929812" y="1525972"/>
            <a:ext cx="1840576" cy="471488"/>
            <a:chOff x="0" y="0"/>
            <a:chExt cx="2454101" cy="628651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2454101" cy="628651"/>
            </a:xfrm>
            <a:custGeom>
              <a:avLst/>
              <a:gdLst/>
              <a:ahLst/>
              <a:cxnLst/>
              <a:rect r="r" b="b" t="t" l="l"/>
              <a:pathLst>
                <a:path h="628651" w="2454101">
                  <a:moveTo>
                    <a:pt x="0" y="0"/>
                  </a:moveTo>
                  <a:lnTo>
                    <a:pt x="2454101" y="0"/>
                  </a:lnTo>
                  <a:lnTo>
                    <a:pt x="2454101" y="628651"/>
                  </a:lnTo>
                  <a:lnTo>
                    <a:pt x="0" y="6286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0" y="9525"/>
              <a:ext cx="2454101" cy="61912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971"/>
                </a:lnSpc>
              </a:pPr>
              <a:r>
                <a:rPr lang="en-US" sz="2476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MB51 Data</a:t>
              </a: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9529762" y="2176054"/>
            <a:ext cx="650416" cy="310754"/>
            <a:chOff x="0" y="0"/>
            <a:chExt cx="867221" cy="414339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867221" cy="414339"/>
            </a:xfrm>
            <a:custGeom>
              <a:avLst/>
              <a:gdLst/>
              <a:ahLst/>
              <a:cxnLst/>
              <a:rect r="r" b="b" t="t" l="l"/>
              <a:pathLst>
                <a:path h="414339" w="867221">
                  <a:moveTo>
                    <a:pt x="0" y="0"/>
                  </a:moveTo>
                  <a:lnTo>
                    <a:pt x="867221" y="0"/>
                  </a:lnTo>
                  <a:lnTo>
                    <a:pt x="867221" y="414339"/>
                  </a:lnTo>
                  <a:lnTo>
                    <a:pt x="0" y="4143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9525"/>
              <a:ext cx="867221" cy="4048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E9EBF5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Size:</a:t>
              </a: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10037304" y="2176054"/>
            <a:ext cx="1620348" cy="310754"/>
            <a:chOff x="0" y="0"/>
            <a:chExt cx="2160464" cy="414339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2160464" cy="414339"/>
            </a:xfrm>
            <a:custGeom>
              <a:avLst/>
              <a:gdLst/>
              <a:ahLst/>
              <a:cxnLst/>
              <a:rect r="r" b="b" t="t" l="l"/>
              <a:pathLst>
                <a:path h="414339" w="2160464">
                  <a:moveTo>
                    <a:pt x="0" y="0"/>
                  </a:moveTo>
                  <a:lnTo>
                    <a:pt x="2160464" y="0"/>
                  </a:lnTo>
                  <a:lnTo>
                    <a:pt x="2160464" y="414339"/>
                  </a:lnTo>
                  <a:lnTo>
                    <a:pt x="0" y="4143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0" y="9525"/>
              <a:ext cx="2160464" cy="4048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617,423 rows</a:t>
              </a: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16006410" y="2176054"/>
            <a:ext cx="1203388" cy="310754"/>
            <a:chOff x="0" y="0"/>
            <a:chExt cx="1604517" cy="414339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1604517" cy="414339"/>
            </a:xfrm>
            <a:custGeom>
              <a:avLst/>
              <a:gdLst/>
              <a:ahLst/>
              <a:cxnLst/>
              <a:rect r="r" b="b" t="t" l="l"/>
              <a:pathLst>
                <a:path h="414339" w="1604517">
                  <a:moveTo>
                    <a:pt x="0" y="0"/>
                  </a:moveTo>
                  <a:lnTo>
                    <a:pt x="1604517" y="0"/>
                  </a:lnTo>
                  <a:lnTo>
                    <a:pt x="1604517" y="414339"/>
                  </a:lnTo>
                  <a:lnTo>
                    <a:pt x="0" y="4143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9525"/>
              <a:ext cx="1604517" cy="4048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E9EBF5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Columns:</a:t>
              </a: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17066922" y="2176054"/>
            <a:ext cx="463842" cy="310754"/>
            <a:chOff x="0" y="0"/>
            <a:chExt cx="618456" cy="414339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618456" cy="414339"/>
            </a:xfrm>
            <a:custGeom>
              <a:avLst/>
              <a:gdLst/>
              <a:ahLst/>
              <a:cxnLst/>
              <a:rect r="r" b="b" t="t" l="l"/>
              <a:pathLst>
                <a:path h="414339" w="618456">
                  <a:moveTo>
                    <a:pt x="0" y="0"/>
                  </a:moveTo>
                  <a:lnTo>
                    <a:pt x="618456" y="0"/>
                  </a:lnTo>
                  <a:lnTo>
                    <a:pt x="618456" y="414339"/>
                  </a:lnTo>
                  <a:lnTo>
                    <a:pt x="0" y="4143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0" y="9525"/>
              <a:ext cx="618456" cy="4048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66</a:t>
              </a: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9529762" y="2647542"/>
            <a:ext cx="8001000" cy="428626"/>
            <a:chOff x="0" y="0"/>
            <a:chExt cx="10668000" cy="571501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10668000" cy="571501"/>
            </a:xfrm>
            <a:custGeom>
              <a:avLst/>
              <a:gdLst/>
              <a:ahLst/>
              <a:cxnLst/>
              <a:rect r="r" b="b" t="t" l="l"/>
              <a:pathLst>
                <a:path h="571501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0"/>
              <a:ext cx="10668000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E9EBF5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Key Columns:</a:t>
              </a: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9529762" y="3147604"/>
            <a:ext cx="1432154" cy="414338"/>
            <a:chOff x="0" y="0"/>
            <a:chExt cx="1909539" cy="552451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1909572" cy="552450"/>
            </a:xfrm>
            <a:custGeom>
              <a:avLst/>
              <a:gdLst/>
              <a:ahLst/>
              <a:cxnLst/>
              <a:rect r="r" b="b" t="t" l="l"/>
              <a:pathLst>
                <a:path h="552450" w="1909572">
                  <a:moveTo>
                    <a:pt x="0" y="0"/>
                  </a:moveTo>
                  <a:lnTo>
                    <a:pt x="1909572" y="0"/>
                  </a:lnTo>
                  <a:lnTo>
                    <a:pt x="1909572" y="552450"/>
                  </a:lnTo>
                  <a:lnTo>
                    <a:pt x="0" y="55245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105" id="105"/>
          <p:cNvGrpSpPr/>
          <p:nvPr/>
        </p:nvGrpSpPr>
        <p:grpSpPr>
          <a:xfrm rot="0">
            <a:off x="9529762" y="3147604"/>
            <a:ext cx="1575030" cy="414338"/>
            <a:chOff x="0" y="0"/>
            <a:chExt cx="2100040" cy="552451"/>
          </a:xfrm>
        </p:grpSpPr>
        <p:sp>
          <p:nvSpPr>
            <p:cNvPr name="Freeform 106" id="106"/>
            <p:cNvSpPr/>
            <p:nvPr/>
          </p:nvSpPr>
          <p:spPr>
            <a:xfrm flipH="false" flipV="false" rot="0">
              <a:off x="0" y="0"/>
              <a:ext cx="2100040" cy="552451"/>
            </a:xfrm>
            <a:custGeom>
              <a:avLst/>
              <a:gdLst/>
              <a:ahLst/>
              <a:cxnLst/>
              <a:rect r="r" b="b" t="t" l="l"/>
              <a:pathLst>
                <a:path h="552451" w="2100040">
                  <a:moveTo>
                    <a:pt x="0" y="0"/>
                  </a:moveTo>
                  <a:lnTo>
                    <a:pt x="2100040" y="0"/>
                  </a:lnTo>
                  <a:lnTo>
                    <a:pt x="2100040" y="552451"/>
                  </a:lnTo>
                  <a:lnTo>
                    <a:pt x="0" y="552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7" id="107"/>
            <p:cNvSpPr txBox="true"/>
            <p:nvPr/>
          </p:nvSpPr>
          <p:spPr>
            <a:xfrm>
              <a:off x="0" y="0"/>
              <a:ext cx="2100040" cy="552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Posting Date</a:t>
              </a:r>
            </a:p>
          </p:txBody>
        </p:sp>
      </p:grpSp>
      <p:grpSp>
        <p:nvGrpSpPr>
          <p:cNvPr name="Group 108" id="108"/>
          <p:cNvGrpSpPr/>
          <p:nvPr/>
        </p:nvGrpSpPr>
        <p:grpSpPr>
          <a:xfrm rot="0">
            <a:off x="11076216" y="3147604"/>
            <a:ext cx="1042318" cy="414338"/>
            <a:chOff x="0" y="0"/>
            <a:chExt cx="1389757" cy="552451"/>
          </a:xfrm>
        </p:grpSpPr>
        <p:sp>
          <p:nvSpPr>
            <p:cNvPr name="Freeform 109" id="109"/>
            <p:cNvSpPr/>
            <p:nvPr/>
          </p:nvSpPr>
          <p:spPr>
            <a:xfrm flipH="false" flipV="false" rot="0">
              <a:off x="0" y="0"/>
              <a:ext cx="1389761" cy="552450"/>
            </a:xfrm>
            <a:custGeom>
              <a:avLst/>
              <a:gdLst/>
              <a:ahLst/>
              <a:cxnLst/>
              <a:rect r="r" b="b" t="t" l="l"/>
              <a:pathLst>
                <a:path h="552450" w="1389761">
                  <a:moveTo>
                    <a:pt x="0" y="0"/>
                  </a:moveTo>
                  <a:lnTo>
                    <a:pt x="1389761" y="0"/>
                  </a:lnTo>
                  <a:lnTo>
                    <a:pt x="1389761" y="552450"/>
                  </a:lnTo>
                  <a:lnTo>
                    <a:pt x="0" y="55245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110" id="110"/>
          <p:cNvGrpSpPr/>
          <p:nvPr/>
        </p:nvGrpSpPr>
        <p:grpSpPr>
          <a:xfrm rot="0">
            <a:off x="11076216" y="3147604"/>
            <a:ext cx="1185192" cy="414338"/>
            <a:chOff x="0" y="0"/>
            <a:chExt cx="1580256" cy="552451"/>
          </a:xfrm>
        </p:grpSpPr>
        <p:sp>
          <p:nvSpPr>
            <p:cNvPr name="Freeform 111" id="111"/>
            <p:cNvSpPr/>
            <p:nvPr/>
          </p:nvSpPr>
          <p:spPr>
            <a:xfrm flipH="false" flipV="false" rot="0">
              <a:off x="0" y="0"/>
              <a:ext cx="1580256" cy="552451"/>
            </a:xfrm>
            <a:custGeom>
              <a:avLst/>
              <a:gdLst/>
              <a:ahLst/>
              <a:cxnLst/>
              <a:rect r="r" b="b" t="t" l="l"/>
              <a:pathLst>
                <a:path h="552451" w="1580256">
                  <a:moveTo>
                    <a:pt x="0" y="0"/>
                  </a:moveTo>
                  <a:lnTo>
                    <a:pt x="1580256" y="0"/>
                  </a:lnTo>
                  <a:lnTo>
                    <a:pt x="1580256" y="552451"/>
                  </a:lnTo>
                  <a:lnTo>
                    <a:pt x="0" y="552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2" id="112"/>
            <p:cNvSpPr txBox="true"/>
            <p:nvPr/>
          </p:nvSpPr>
          <p:spPr>
            <a:xfrm>
              <a:off x="0" y="0"/>
              <a:ext cx="1580256" cy="552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Quantity</a:t>
              </a:r>
            </a:p>
          </p:txBody>
        </p:sp>
      </p:grpSp>
      <p:grpSp>
        <p:nvGrpSpPr>
          <p:cNvPr name="Group 113" id="113"/>
          <p:cNvGrpSpPr/>
          <p:nvPr/>
        </p:nvGrpSpPr>
        <p:grpSpPr>
          <a:xfrm rot="0">
            <a:off x="12232834" y="3147604"/>
            <a:ext cx="1215554" cy="414338"/>
            <a:chOff x="0" y="0"/>
            <a:chExt cx="1620739" cy="552451"/>
          </a:xfrm>
        </p:grpSpPr>
        <p:sp>
          <p:nvSpPr>
            <p:cNvPr name="Freeform 114" id="114"/>
            <p:cNvSpPr/>
            <p:nvPr/>
          </p:nvSpPr>
          <p:spPr>
            <a:xfrm flipH="false" flipV="false" rot="0">
              <a:off x="0" y="0"/>
              <a:ext cx="1620774" cy="552450"/>
            </a:xfrm>
            <a:custGeom>
              <a:avLst/>
              <a:gdLst/>
              <a:ahLst/>
              <a:cxnLst/>
              <a:rect r="r" b="b" t="t" l="l"/>
              <a:pathLst>
                <a:path h="552450" w="1620774">
                  <a:moveTo>
                    <a:pt x="0" y="0"/>
                  </a:moveTo>
                  <a:lnTo>
                    <a:pt x="1620774" y="0"/>
                  </a:lnTo>
                  <a:lnTo>
                    <a:pt x="1620774" y="552450"/>
                  </a:lnTo>
                  <a:lnTo>
                    <a:pt x="0" y="55245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115" id="115"/>
          <p:cNvGrpSpPr/>
          <p:nvPr/>
        </p:nvGrpSpPr>
        <p:grpSpPr>
          <a:xfrm rot="0">
            <a:off x="12232834" y="3147604"/>
            <a:ext cx="1358428" cy="414338"/>
            <a:chOff x="0" y="0"/>
            <a:chExt cx="1811237" cy="552451"/>
          </a:xfrm>
        </p:grpSpPr>
        <p:sp>
          <p:nvSpPr>
            <p:cNvPr name="Freeform 116" id="116"/>
            <p:cNvSpPr/>
            <p:nvPr/>
          </p:nvSpPr>
          <p:spPr>
            <a:xfrm flipH="false" flipV="false" rot="0">
              <a:off x="0" y="0"/>
              <a:ext cx="1811237" cy="552451"/>
            </a:xfrm>
            <a:custGeom>
              <a:avLst/>
              <a:gdLst/>
              <a:ahLst/>
              <a:cxnLst/>
              <a:rect r="r" b="b" t="t" l="l"/>
              <a:pathLst>
                <a:path h="552451" w="1811237">
                  <a:moveTo>
                    <a:pt x="0" y="0"/>
                  </a:moveTo>
                  <a:lnTo>
                    <a:pt x="1811237" y="0"/>
                  </a:lnTo>
                  <a:lnTo>
                    <a:pt x="1811237" y="552451"/>
                  </a:lnTo>
                  <a:lnTo>
                    <a:pt x="0" y="552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7" id="117"/>
            <p:cNvSpPr txBox="true"/>
            <p:nvPr/>
          </p:nvSpPr>
          <p:spPr>
            <a:xfrm>
              <a:off x="0" y="0"/>
              <a:ext cx="1811237" cy="552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Entry Date</a:t>
              </a:r>
            </a:p>
          </p:txBody>
        </p:sp>
      </p:grpSp>
      <p:grpSp>
        <p:nvGrpSpPr>
          <p:cNvPr name="Group 118" id="118"/>
          <p:cNvGrpSpPr/>
          <p:nvPr/>
        </p:nvGrpSpPr>
        <p:grpSpPr>
          <a:xfrm rot="0">
            <a:off x="13562688" y="3147604"/>
            <a:ext cx="1697590" cy="414338"/>
            <a:chOff x="0" y="0"/>
            <a:chExt cx="2263453" cy="552451"/>
          </a:xfrm>
        </p:grpSpPr>
        <p:sp>
          <p:nvSpPr>
            <p:cNvPr name="Freeform 119" id="119"/>
            <p:cNvSpPr/>
            <p:nvPr/>
          </p:nvSpPr>
          <p:spPr>
            <a:xfrm flipH="false" flipV="false" rot="0">
              <a:off x="0" y="0"/>
              <a:ext cx="2263394" cy="552450"/>
            </a:xfrm>
            <a:custGeom>
              <a:avLst/>
              <a:gdLst/>
              <a:ahLst/>
              <a:cxnLst/>
              <a:rect r="r" b="b" t="t" l="l"/>
              <a:pathLst>
                <a:path h="552450" w="2263394">
                  <a:moveTo>
                    <a:pt x="0" y="0"/>
                  </a:moveTo>
                  <a:lnTo>
                    <a:pt x="2263394" y="0"/>
                  </a:lnTo>
                  <a:lnTo>
                    <a:pt x="2263394" y="552450"/>
                  </a:lnTo>
                  <a:lnTo>
                    <a:pt x="0" y="55245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120" id="120"/>
          <p:cNvGrpSpPr/>
          <p:nvPr/>
        </p:nvGrpSpPr>
        <p:grpSpPr>
          <a:xfrm rot="0">
            <a:off x="13562688" y="3147604"/>
            <a:ext cx="1840464" cy="414338"/>
            <a:chOff x="0" y="0"/>
            <a:chExt cx="2453952" cy="552451"/>
          </a:xfrm>
        </p:grpSpPr>
        <p:sp>
          <p:nvSpPr>
            <p:cNvPr name="Freeform 121" id="121"/>
            <p:cNvSpPr/>
            <p:nvPr/>
          </p:nvSpPr>
          <p:spPr>
            <a:xfrm flipH="false" flipV="false" rot="0">
              <a:off x="0" y="0"/>
              <a:ext cx="2453952" cy="552451"/>
            </a:xfrm>
            <a:custGeom>
              <a:avLst/>
              <a:gdLst/>
              <a:ahLst/>
              <a:cxnLst/>
              <a:rect r="r" b="b" t="t" l="l"/>
              <a:pathLst>
                <a:path h="552451" w="2453952">
                  <a:moveTo>
                    <a:pt x="0" y="0"/>
                  </a:moveTo>
                  <a:lnTo>
                    <a:pt x="2453952" y="0"/>
                  </a:lnTo>
                  <a:lnTo>
                    <a:pt x="2453952" y="552451"/>
                  </a:lnTo>
                  <a:lnTo>
                    <a:pt x="0" y="552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2" id="122"/>
            <p:cNvSpPr txBox="true"/>
            <p:nvPr/>
          </p:nvSpPr>
          <p:spPr>
            <a:xfrm>
              <a:off x="0" y="0"/>
              <a:ext cx="2453952" cy="552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Purchase Order</a:t>
              </a:r>
            </a:p>
          </p:txBody>
        </p:sp>
      </p:grpSp>
      <p:grpSp>
        <p:nvGrpSpPr>
          <p:cNvPr name="Group 123" id="123"/>
          <p:cNvGrpSpPr/>
          <p:nvPr/>
        </p:nvGrpSpPr>
        <p:grpSpPr>
          <a:xfrm rot="0">
            <a:off x="15374578" y="3147604"/>
            <a:ext cx="668498" cy="414338"/>
            <a:chOff x="0" y="0"/>
            <a:chExt cx="891331" cy="552451"/>
          </a:xfrm>
        </p:grpSpPr>
        <p:sp>
          <p:nvSpPr>
            <p:cNvPr name="Freeform 124" id="124"/>
            <p:cNvSpPr/>
            <p:nvPr/>
          </p:nvSpPr>
          <p:spPr>
            <a:xfrm flipH="false" flipV="false" rot="0">
              <a:off x="0" y="0"/>
              <a:ext cx="891286" cy="552450"/>
            </a:xfrm>
            <a:custGeom>
              <a:avLst/>
              <a:gdLst/>
              <a:ahLst/>
              <a:cxnLst/>
              <a:rect r="r" b="b" t="t" l="l"/>
              <a:pathLst>
                <a:path h="552450" w="891286">
                  <a:moveTo>
                    <a:pt x="0" y="0"/>
                  </a:moveTo>
                  <a:lnTo>
                    <a:pt x="891286" y="0"/>
                  </a:lnTo>
                  <a:lnTo>
                    <a:pt x="891286" y="552450"/>
                  </a:lnTo>
                  <a:lnTo>
                    <a:pt x="0" y="55245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125" id="125"/>
          <p:cNvGrpSpPr/>
          <p:nvPr/>
        </p:nvGrpSpPr>
        <p:grpSpPr>
          <a:xfrm rot="0">
            <a:off x="15374578" y="3147604"/>
            <a:ext cx="811374" cy="414338"/>
            <a:chOff x="0" y="0"/>
            <a:chExt cx="1081832" cy="552451"/>
          </a:xfrm>
        </p:grpSpPr>
        <p:sp>
          <p:nvSpPr>
            <p:cNvPr name="Freeform 126" id="126"/>
            <p:cNvSpPr/>
            <p:nvPr/>
          </p:nvSpPr>
          <p:spPr>
            <a:xfrm flipH="false" flipV="false" rot="0">
              <a:off x="0" y="0"/>
              <a:ext cx="1081832" cy="552451"/>
            </a:xfrm>
            <a:custGeom>
              <a:avLst/>
              <a:gdLst/>
              <a:ahLst/>
              <a:cxnLst/>
              <a:rect r="r" b="b" t="t" l="l"/>
              <a:pathLst>
                <a:path h="552451" w="1081832">
                  <a:moveTo>
                    <a:pt x="0" y="0"/>
                  </a:moveTo>
                  <a:lnTo>
                    <a:pt x="1081832" y="0"/>
                  </a:lnTo>
                  <a:lnTo>
                    <a:pt x="1081832" y="552451"/>
                  </a:lnTo>
                  <a:lnTo>
                    <a:pt x="0" y="552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7" id="127"/>
            <p:cNvSpPr txBox="true"/>
            <p:nvPr/>
          </p:nvSpPr>
          <p:spPr>
            <a:xfrm>
              <a:off x="0" y="0"/>
              <a:ext cx="1081832" cy="552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Item</a:t>
              </a:r>
            </a:p>
          </p:txBody>
        </p:sp>
      </p:grpSp>
      <p:grpSp>
        <p:nvGrpSpPr>
          <p:cNvPr name="Group 128" id="128"/>
          <p:cNvGrpSpPr/>
          <p:nvPr/>
        </p:nvGrpSpPr>
        <p:grpSpPr>
          <a:xfrm rot="0">
            <a:off x="9529762" y="3676242"/>
            <a:ext cx="1734202" cy="414338"/>
            <a:chOff x="0" y="0"/>
            <a:chExt cx="2312269" cy="552451"/>
          </a:xfrm>
        </p:grpSpPr>
        <p:sp>
          <p:nvSpPr>
            <p:cNvPr name="Freeform 129" id="129"/>
            <p:cNvSpPr/>
            <p:nvPr/>
          </p:nvSpPr>
          <p:spPr>
            <a:xfrm flipH="false" flipV="false" rot="0">
              <a:off x="0" y="0"/>
              <a:ext cx="2312289" cy="552450"/>
            </a:xfrm>
            <a:custGeom>
              <a:avLst/>
              <a:gdLst/>
              <a:ahLst/>
              <a:cxnLst/>
              <a:rect r="r" b="b" t="t" l="l"/>
              <a:pathLst>
                <a:path h="552450" w="2312289">
                  <a:moveTo>
                    <a:pt x="0" y="0"/>
                  </a:moveTo>
                  <a:lnTo>
                    <a:pt x="2312289" y="0"/>
                  </a:lnTo>
                  <a:lnTo>
                    <a:pt x="2312289" y="552450"/>
                  </a:lnTo>
                  <a:lnTo>
                    <a:pt x="0" y="55245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130" id="130"/>
          <p:cNvGrpSpPr/>
          <p:nvPr/>
        </p:nvGrpSpPr>
        <p:grpSpPr>
          <a:xfrm rot="0">
            <a:off x="9529762" y="3676242"/>
            <a:ext cx="1877076" cy="414338"/>
            <a:chOff x="0" y="0"/>
            <a:chExt cx="2502768" cy="552451"/>
          </a:xfrm>
        </p:grpSpPr>
        <p:sp>
          <p:nvSpPr>
            <p:cNvPr name="Freeform 131" id="131"/>
            <p:cNvSpPr/>
            <p:nvPr/>
          </p:nvSpPr>
          <p:spPr>
            <a:xfrm flipH="false" flipV="false" rot="0">
              <a:off x="0" y="0"/>
              <a:ext cx="2502768" cy="552451"/>
            </a:xfrm>
            <a:custGeom>
              <a:avLst/>
              <a:gdLst/>
              <a:ahLst/>
              <a:cxnLst/>
              <a:rect r="r" b="b" t="t" l="l"/>
              <a:pathLst>
                <a:path h="552451" w="2502768">
                  <a:moveTo>
                    <a:pt x="0" y="0"/>
                  </a:moveTo>
                  <a:lnTo>
                    <a:pt x="2502768" y="0"/>
                  </a:lnTo>
                  <a:lnTo>
                    <a:pt x="2502768" y="552451"/>
                  </a:lnTo>
                  <a:lnTo>
                    <a:pt x="0" y="552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2" id="132"/>
            <p:cNvSpPr txBox="true"/>
            <p:nvPr/>
          </p:nvSpPr>
          <p:spPr>
            <a:xfrm>
              <a:off x="0" y="0"/>
              <a:ext cx="2502768" cy="552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Movement Type</a:t>
              </a:r>
            </a:p>
          </p:txBody>
        </p:sp>
      </p:grpSp>
      <p:grpSp>
        <p:nvGrpSpPr>
          <p:cNvPr name="Group 133" id="133"/>
          <p:cNvGrpSpPr/>
          <p:nvPr/>
        </p:nvGrpSpPr>
        <p:grpSpPr>
          <a:xfrm rot="0">
            <a:off x="11378264" y="3676242"/>
            <a:ext cx="1005316" cy="414338"/>
            <a:chOff x="0" y="0"/>
            <a:chExt cx="1340421" cy="552451"/>
          </a:xfrm>
        </p:grpSpPr>
        <p:sp>
          <p:nvSpPr>
            <p:cNvPr name="Freeform 134" id="134"/>
            <p:cNvSpPr/>
            <p:nvPr/>
          </p:nvSpPr>
          <p:spPr>
            <a:xfrm flipH="false" flipV="false" rot="0">
              <a:off x="0" y="0"/>
              <a:ext cx="1340358" cy="552450"/>
            </a:xfrm>
            <a:custGeom>
              <a:avLst/>
              <a:gdLst/>
              <a:ahLst/>
              <a:cxnLst/>
              <a:rect r="r" b="b" t="t" l="l"/>
              <a:pathLst>
                <a:path h="552450" w="1340358">
                  <a:moveTo>
                    <a:pt x="0" y="0"/>
                  </a:moveTo>
                  <a:lnTo>
                    <a:pt x="1340358" y="0"/>
                  </a:lnTo>
                  <a:lnTo>
                    <a:pt x="1340358" y="552450"/>
                  </a:lnTo>
                  <a:lnTo>
                    <a:pt x="0" y="55245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135" id="135"/>
          <p:cNvGrpSpPr/>
          <p:nvPr/>
        </p:nvGrpSpPr>
        <p:grpSpPr>
          <a:xfrm rot="0">
            <a:off x="11378264" y="3676242"/>
            <a:ext cx="1148190" cy="414338"/>
            <a:chOff x="0" y="0"/>
            <a:chExt cx="1530920" cy="552451"/>
          </a:xfrm>
        </p:grpSpPr>
        <p:sp>
          <p:nvSpPr>
            <p:cNvPr name="Freeform 136" id="136"/>
            <p:cNvSpPr/>
            <p:nvPr/>
          </p:nvSpPr>
          <p:spPr>
            <a:xfrm flipH="false" flipV="false" rot="0">
              <a:off x="0" y="0"/>
              <a:ext cx="1530920" cy="552451"/>
            </a:xfrm>
            <a:custGeom>
              <a:avLst/>
              <a:gdLst/>
              <a:ahLst/>
              <a:cxnLst/>
              <a:rect r="r" b="b" t="t" l="l"/>
              <a:pathLst>
                <a:path h="552451" w="1530920">
                  <a:moveTo>
                    <a:pt x="0" y="0"/>
                  </a:moveTo>
                  <a:lnTo>
                    <a:pt x="1530920" y="0"/>
                  </a:lnTo>
                  <a:lnTo>
                    <a:pt x="1530920" y="552451"/>
                  </a:lnTo>
                  <a:lnTo>
                    <a:pt x="0" y="552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7" id="137"/>
            <p:cNvSpPr txBox="true"/>
            <p:nvPr/>
          </p:nvSpPr>
          <p:spPr>
            <a:xfrm>
              <a:off x="0" y="0"/>
              <a:ext cx="1530920" cy="552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Material</a:t>
              </a:r>
            </a:p>
          </p:txBody>
        </p:sp>
      </p:grpSp>
      <p:grpSp>
        <p:nvGrpSpPr>
          <p:cNvPr name="Group 138" id="138"/>
          <p:cNvGrpSpPr/>
          <p:nvPr/>
        </p:nvGrpSpPr>
        <p:grpSpPr>
          <a:xfrm rot="0">
            <a:off x="12497880" y="3676242"/>
            <a:ext cx="1490364" cy="414338"/>
            <a:chOff x="0" y="0"/>
            <a:chExt cx="1987152" cy="552451"/>
          </a:xfrm>
        </p:grpSpPr>
        <p:sp>
          <p:nvSpPr>
            <p:cNvPr name="Freeform 139" id="139"/>
            <p:cNvSpPr/>
            <p:nvPr/>
          </p:nvSpPr>
          <p:spPr>
            <a:xfrm flipH="false" flipV="false" rot="0">
              <a:off x="0" y="0"/>
              <a:ext cx="1987169" cy="552450"/>
            </a:xfrm>
            <a:custGeom>
              <a:avLst/>
              <a:gdLst/>
              <a:ahLst/>
              <a:cxnLst/>
              <a:rect r="r" b="b" t="t" l="l"/>
              <a:pathLst>
                <a:path h="552450" w="1987169">
                  <a:moveTo>
                    <a:pt x="0" y="0"/>
                  </a:moveTo>
                  <a:lnTo>
                    <a:pt x="1987169" y="0"/>
                  </a:lnTo>
                  <a:lnTo>
                    <a:pt x="1987169" y="552450"/>
                  </a:lnTo>
                  <a:lnTo>
                    <a:pt x="0" y="55245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140" id="140"/>
          <p:cNvGrpSpPr/>
          <p:nvPr/>
        </p:nvGrpSpPr>
        <p:grpSpPr>
          <a:xfrm rot="0">
            <a:off x="12497880" y="3676242"/>
            <a:ext cx="1633240" cy="414338"/>
            <a:chOff x="0" y="0"/>
            <a:chExt cx="2177653" cy="552451"/>
          </a:xfrm>
        </p:grpSpPr>
        <p:sp>
          <p:nvSpPr>
            <p:cNvPr name="Freeform 141" id="141"/>
            <p:cNvSpPr/>
            <p:nvPr/>
          </p:nvSpPr>
          <p:spPr>
            <a:xfrm flipH="false" flipV="false" rot="0">
              <a:off x="0" y="0"/>
              <a:ext cx="2177653" cy="552451"/>
            </a:xfrm>
            <a:custGeom>
              <a:avLst/>
              <a:gdLst/>
              <a:ahLst/>
              <a:cxnLst/>
              <a:rect r="r" b="b" t="t" l="l"/>
              <a:pathLst>
                <a:path h="552451" w="2177653">
                  <a:moveTo>
                    <a:pt x="0" y="0"/>
                  </a:moveTo>
                  <a:lnTo>
                    <a:pt x="2177653" y="0"/>
                  </a:lnTo>
                  <a:lnTo>
                    <a:pt x="2177653" y="552451"/>
                  </a:lnTo>
                  <a:lnTo>
                    <a:pt x="0" y="552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2" id="142"/>
            <p:cNvSpPr txBox="true"/>
            <p:nvPr/>
          </p:nvSpPr>
          <p:spPr>
            <a:xfrm>
              <a:off x="0" y="0"/>
              <a:ext cx="2177653" cy="552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Amount in LC</a:t>
              </a:r>
            </a:p>
          </p:txBody>
        </p:sp>
      </p:grpSp>
      <p:grpSp>
        <p:nvGrpSpPr>
          <p:cNvPr name="Group 143" id="143"/>
          <p:cNvGrpSpPr/>
          <p:nvPr/>
        </p:nvGrpSpPr>
        <p:grpSpPr>
          <a:xfrm rot="0">
            <a:off x="9529762" y="4233455"/>
            <a:ext cx="2034852" cy="389334"/>
            <a:chOff x="0" y="0"/>
            <a:chExt cx="2713136" cy="519112"/>
          </a:xfrm>
        </p:grpSpPr>
        <p:sp>
          <p:nvSpPr>
            <p:cNvPr name="Freeform 144" id="144"/>
            <p:cNvSpPr/>
            <p:nvPr/>
          </p:nvSpPr>
          <p:spPr>
            <a:xfrm flipH="false" flipV="false" rot="0">
              <a:off x="0" y="0"/>
              <a:ext cx="2713136" cy="519112"/>
            </a:xfrm>
            <a:custGeom>
              <a:avLst/>
              <a:gdLst/>
              <a:ahLst/>
              <a:cxnLst/>
              <a:rect r="r" b="b" t="t" l="l"/>
              <a:pathLst>
                <a:path h="519112" w="2713136">
                  <a:moveTo>
                    <a:pt x="0" y="0"/>
                  </a:moveTo>
                  <a:lnTo>
                    <a:pt x="2713136" y="0"/>
                  </a:lnTo>
                  <a:lnTo>
                    <a:pt x="2713136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5" id="145"/>
            <p:cNvSpPr txBox="true"/>
            <p:nvPr/>
          </p:nvSpPr>
          <p:spPr>
            <a:xfrm>
              <a:off x="0" y="0"/>
              <a:ext cx="2713136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E9EBF5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Purpose/Use:</a:t>
              </a:r>
            </a:p>
          </p:txBody>
        </p:sp>
      </p:grpSp>
      <p:grpSp>
        <p:nvGrpSpPr>
          <p:cNvPr name="Group 146" id="146"/>
          <p:cNvGrpSpPr/>
          <p:nvPr/>
        </p:nvGrpSpPr>
        <p:grpSpPr>
          <a:xfrm rot="0">
            <a:off x="9499597" y="4572782"/>
            <a:ext cx="7918456" cy="817960"/>
            <a:chOff x="0" y="0"/>
            <a:chExt cx="10557941" cy="1090613"/>
          </a:xfrm>
        </p:grpSpPr>
        <p:sp>
          <p:nvSpPr>
            <p:cNvPr name="Freeform 147" id="147"/>
            <p:cNvSpPr/>
            <p:nvPr/>
          </p:nvSpPr>
          <p:spPr>
            <a:xfrm flipH="false" flipV="false" rot="0">
              <a:off x="0" y="0"/>
              <a:ext cx="10557942" cy="1090613"/>
            </a:xfrm>
            <a:custGeom>
              <a:avLst/>
              <a:gdLst/>
              <a:ahLst/>
              <a:cxnLst/>
              <a:rect r="r" b="b" t="t" l="l"/>
              <a:pathLst>
                <a:path h="1090613" w="10557942">
                  <a:moveTo>
                    <a:pt x="0" y="0"/>
                  </a:moveTo>
                  <a:lnTo>
                    <a:pt x="10557942" y="0"/>
                  </a:lnTo>
                  <a:lnTo>
                    <a:pt x="10557942" y="1090613"/>
                  </a:lnTo>
                  <a:lnTo>
                    <a:pt x="0" y="10906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8" id="148"/>
            <p:cNvSpPr txBox="true"/>
            <p:nvPr/>
          </p:nvSpPr>
          <p:spPr>
            <a:xfrm>
              <a:off x="0" y="0"/>
              <a:ext cx="10557941" cy="109061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Movement Type Analysis, Material Analysis, No. of materials missed the PO delivery date</a:t>
              </a:r>
            </a:p>
          </p:txBody>
        </p:sp>
      </p:grpSp>
      <p:grpSp>
        <p:nvGrpSpPr>
          <p:cNvPr name="Group 149" id="149"/>
          <p:cNvGrpSpPr/>
          <p:nvPr/>
        </p:nvGrpSpPr>
        <p:grpSpPr>
          <a:xfrm rot="0">
            <a:off x="685800" y="5719353"/>
            <a:ext cx="8286750" cy="3629026"/>
            <a:chOff x="0" y="0"/>
            <a:chExt cx="11049000" cy="4838701"/>
          </a:xfrm>
        </p:grpSpPr>
        <p:sp>
          <p:nvSpPr>
            <p:cNvPr name="Freeform 150" id="150"/>
            <p:cNvSpPr/>
            <p:nvPr/>
          </p:nvSpPr>
          <p:spPr>
            <a:xfrm flipH="false" flipV="false" rot="0">
              <a:off x="0" y="0"/>
              <a:ext cx="11049000" cy="4838701"/>
            </a:xfrm>
            <a:custGeom>
              <a:avLst/>
              <a:gdLst/>
              <a:ahLst/>
              <a:cxnLst/>
              <a:rect r="r" b="b" t="t" l="l"/>
              <a:pathLst>
                <a:path h="4838701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4838701"/>
                  </a:lnTo>
                  <a:lnTo>
                    <a:pt x="0" y="4838701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151" id="151"/>
          <p:cNvGrpSpPr>
            <a:grpSpLocks noChangeAspect="true"/>
          </p:cNvGrpSpPr>
          <p:nvPr/>
        </p:nvGrpSpPr>
        <p:grpSpPr>
          <a:xfrm rot="0">
            <a:off x="900112" y="6033680"/>
            <a:ext cx="257176" cy="342900"/>
            <a:chOff x="0" y="0"/>
            <a:chExt cx="342901" cy="457200"/>
          </a:xfrm>
        </p:grpSpPr>
        <p:sp>
          <p:nvSpPr>
            <p:cNvPr name="Freeform 152" id="152" descr="preencoded.png"/>
            <p:cNvSpPr/>
            <p:nvPr/>
          </p:nvSpPr>
          <p:spPr>
            <a:xfrm flipH="false" flipV="false" rot="0">
              <a:off x="0" y="0"/>
              <a:ext cx="342900" cy="457200"/>
            </a:xfrm>
            <a:custGeom>
              <a:avLst/>
              <a:gdLst/>
              <a:ahLst/>
              <a:cxnLst/>
              <a:rect r="r" b="b" t="t" l="l"/>
              <a:pathLst>
                <a:path h="4572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53" id="153"/>
          <p:cNvGrpSpPr/>
          <p:nvPr/>
        </p:nvGrpSpPr>
        <p:grpSpPr>
          <a:xfrm rot="0">
            <a:off x="1268087" y="5972292"/>
            <a:ext cx="3583691" cy="485249"/>
            <a:chOff x="0" y="0"/>
            <a:chExt cx="4778255" cy="646999"/>
          </a:xfrm>
        </p:grpSpPr>
        <p:sp>
          <p:nvSpPr>
            <p:cNvPr name="Freeform 154" id="154"/>
            <p:cNvSpPr/>
            <p:nvPr/>
          </p:nvSpPr>
          <p:spPr>
            <a:xfrm flipH="false" flipV="false" rot="0">
              <a:off x="0" y="0"/>
              <a:ext cx="4778254" cy="646999"/>
            </a:xfrm>
            <a:custGeom>
              <a:avLst/>
              <a:gdLst/>
              <a:ahLst/>
              <a:cxnLst/>
              <a:rect r="r" b="b" t="t" l="l"/>
              <a:pathLst>
                <a:path h="646999" w="4778254">
                  <a:moveTo>
                    <a:pt x="0" y="0"/>
                  </a:moveTo>
                  <a:lnTo>
                    <a:pt x="4778254" y="0"/>
                  </a:lnTo>
                  <a:lnTo>
                    <a:pt x="4778254" y="646999"/>
                  </a:lnTo>
                  <a:lnTo>
                    <a:pt x="0" y="646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5" id="155"/>
            <p:cNvSpPr txBox="true"/>
            <p:nvPr/>
          </p:nvSpPr>
          <p:spPr>
            <a:xfrm>
              <a:off x="0" y="9525"/>
              <a:ext cx="4778255" cy="63747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971"/>
                </a:lnSpc>
              </a:pPr>
              <a:r>
                <a:rPr lang="en-US" sz="2476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PO </a:t>
              </a:r>
              <a:r>
                <a:rPr lang="en-US" sz="2476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Delivery Date Data</a:t>
              </a:r>
            </a:p>
          </p:txBody>
        </p:sp>
      </p:grpSp>
      <p:grpSp>
        <p:nvGrpSpPr>
          <p:cNvPr name="Group 156" id="156"/>
          <p:cNvGrpSpPr/>
          <p:nvPr/>
        </p:nvGrpSpPr>
        <p:grpSpPr>
          <a:xfrm rot="0">
            <a:off x="900112" y="6619466"/>
            <a:ext cx="650416" cy="310754"/>
            <a:chOff x="0" y="0"/>
            <a:chExt cx="867221" cy="414339"/>
          </a:xfrm>
        </p:grpSpPr>
        <p:sp>
          <p:nvSpPr>
            <p:cNvPr name="Freeform 157" id="157"/>
            <p:cNvSpPr/>
            <p:nvPr/>
          </p:nvSpPr>
          <p:spPr>
            <a:xfrm flipH="false" flipV="false" rot="0">
              <a:off x="0" y="0"/>
              <a:ext cx="867221" cy="414339"/>
            </a:xfrm>
            <a:custGeom>
              <a:avLst/>
              <a:gdLst/>
              <a:ahLst/>
              <a:cxnLst/>
              <a:rect r="r" b="b" t="t" l="l"/>
              <a:pathLst>
                <a:path h="414339" w="867221">
                  <a:moveTo>
                    <a:pt x="0" y="0"/>
                  </a:moveTo>
                  <a:lnTo>
                    <a:pt x="867221" y="0"/>
                  </a:lnTo>
                  <a:lnTo>
                    <a:pt x="867221" y="414339"/>
                  </a:lnTo>
                  <a:lnTo>
                    <a:pt x="0" y="4143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8" id="158"/>
            <p:cNvSpPr txBox="true"/>
            <p:nvPr/>
          </p:nvSpPr>
          <p:spPr>
            <a:xfrm>
              <a:off x="0" y="9525"/>
              <a:ext cx="867221" cy="4048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E9EBF5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Size:</a:t>
              </a:r>
            </a:p>
          </p:txBody>
        </p:sp>
      </p:grpSp>
      <p:grpSp>
        <p:nvGrpSpPr>
          <p:cNvPr name="Group 159" id="159"/>
          <p:cNvGrpSpPr/>
          <p:nvPr/>
        </p:nvGrpSpPr>
        <p:grpSpPr>
          <a:xfrm rot="0">
            <a:off x="1407654" y="6619466"/>
            <a:ext cx="1166776" cy="310754"/>
            <a:chOff x="0" y="0"/>
            <a:chExt cx="1555701" cy="414339"/>
          </a:xfrm>
        </p:grpSpPr>
        <p:sp>
          <p:nvSpPr>
            <p:cNvPr name="Freeform 160" id="160"/>
            <p:cNvSpPr/>
            <p:nvPr/>
          </p:nvSpPr>
          <p:spPr>
            <a:xfrm flipH="false" flipV="false" rot="0">
              <a:off x="0" y="0"/>
              <a:ext cx="1555701" cy="414339"/>
            </a:xfrm>
            <a:custGeom>
              <a:avLst/>
              <a:gdLst/>
              <a:ahLst/>
              <a:cxnLst/>
              <a:rect r="r" b="b" t="t" l="l"/>
              <a:pathLst>
                <a:path h="414339" w="1555701">
                  <a:moveTo>
                    <a:pt x="0" y="0"/>
                  </a:moveTo>
                  <a:lnTo>
                    <a:pt x="1555701" y="0"/>
                  </a:lnTo>
                  <a:lnTo>
                    <a:pt x="1555701" y="414339"/>
                  </a:lnTo>
                  <a:lnTo>
                    <a:pt x="0" y="4143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1" id="161"/>
            <p:cNvSpPr txBox="true"/>
            <p:nvPr/>
          </p:nvSpPr>
          <p:spPr>
            <a:xfrm>
              <a:off x="0" y="9525"/>
              <a:ext cx="1555701" cy="4048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328 rows</a:t>
              </a:r>
            </a:p>
          </p:txBody>
        </p:sp>
      </p:grpSp>
      <p:grpSp>
        <p:nvGrpSpPr>
          <p:cNvPr name="Group 162" id="162"/>
          <p:cNvGrpSpPr/>
          <p:nvPr/>
        </p:nvGrpSpPr>
        <p:grpSpPr>
          <a:xfrm rot="0">
            <a:off x="7376760" y="6619466"/>
            <a:ext cx="1203388" cy="310754"/>
            <a:chOff x="0" y="0"/>
            <a:chExt cx="1604517" cy="414339"/>
          </a:xfrm>
        </p:grpSpPr>
        <p:sp>
          <p:nvSpPr>
            <p:cNvPr name="Freeform 163" id="163"/>
            <p:cNvSpPr/>
            <p:nvPr/>
          </p:nvSpPr>
          <p:spPr>
            <a:xfrm flipH="false" flipV="false" rot="0">
              <a:off x="0" y="0"/>
              <a:ext cx="1604517" cy="414339"/>
            </a:xfrm>
            <a:custGeom>
              <a:avLst/>
              <a:gdLst/>
              <a:ahLst/>
              <a:cxnLst/>
              <a:rect r="r" b="b" t="t" l="l"/>
              <a:pathLst>
                <a:path h="414339" w="1604517">
                  <a:moveTo>
                    <a:pt x="0" y="0"/>
                  </a:moveTo>
                  <a:lnTo>
                    <a:pt x="1604517" y="0"/>
                  </a:lnTo>
                  <a:lnTo>
                    <a:pt x="1604517" y="414339"/>
                  </a:lnTo>
                  <a:lnTo>
                    <a:pt x="0" y="4143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4" id="164"/>
            <p:cNvSpPr txBox="true"/>
            <p:nvPr/>
          </p:nvSpPr>
          <p:spPr>
            <a:xfrm>
              <a:off x="0" y="9525"/>
              <a:ext cx="1604517" cy="4048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E9EBF5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Columns:</a:t>
              </a:r>
            </a:p>
          </p:txBody>
        </p:sp>
      </p:grpSp>
      <p:grpSp>
        <p:nvGrpSpPr>
          <p:cNvPr name="Group 165" id="165"/>
          <p:cNvGrpSpPr/>
          <p:nvPr/>
        </p:nvGrpSpPr>
        <p:grpSpPr>
          <a:xfrm rot="0">
            <a:off x="8437272" y="6619466"/>
            <a:ext cx="463842" cy="310754"/>
            <a:chOff x="0" y="0"/>
            <a:chExt cx="618456" cy="414339"/>
          </a:xfrm>
        </p:grpSpPr>
        <p:sp>
          <p:nvSpPr>
            <p:cNvPr name="Freeform 166" id="166"/>
            <p:cNvSpPr/>
            <p:nvPr/>
          </p:nvSpPr>
          <p:spPr>
            <a:xfrm flipH="false" flipV="false" rot="0">
              <a:off x="0" y="0"/>
              <a:ext cx="618456" cy="414339"/>
            </a:xfrm>
            <a:custGeom>
              <a:avLst/>
              <a:gdLst/>
              <a:ahLst/>
              <a:cxnLst/>
              <a:rect r="r" b="b" t="t" l="l"/>
              <a:pathLst>
                <a:path h="414339" w="618456">
                  <a:moveTo>
                    <a:pt x="0" y="0"/>
                  </a:moveTo>
                  <a:lnTo>
                    <a:pt x="618456" y="0"/>
                  </a:lnTo>
                  <a:lnTo>
                    <a:pt x="618456" y="414339"/>
                  </a:lnTo>
                  <a:lnTo>
                    <a:pt x="0" y="4143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7" id="167"/>
            <p:cNvSpPr txBox="true"/>
            <p:nvPr/>
          </p:nvSpPr>
          <p:spPr>
            <a:xfrm>
              <a:off x="0" y="9525"/>
              <a:ext cx="618456" cy="4048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17</a:t>
              </a:r>
            </a:p>
          </p:txBody>
        </p:sp>
      </p:grpSp>
      <p:grpSp>
        <p:nvGrpSpPr>
          <p:cNvPr name="Group 168" id="168"/>
          <p:cNvGrpSpPr/>
          <p:nvPr/>
        </p:nvGrpSpPr>
        <p:grpSpPr>
          <a:xfrm rot="0">
            <a:off x="900112" y="7090954"/>
            <a:ext cx="8001000" cy="428626"/>
            <a:chOff x="0" y="0"/>
            <a:chExt cx="10668000" cy="571501"/>
          </a:xfrm>
        </p:grpSpPr>
        <p:sp>
          <p:nvSpPr>
            <p:cNvPr name="Freeform 169" id="169"/>
            <p:cNvSpPr/>
            <p:nvPr/>
          </p:nvSpPr>
          <p:spPr>
            <a:xfrm flipH="false" flipV="false" rot="0">
              <a:off x="0" y="0"/>
              <a:ext cx="10668000" cy="571501"/>
            </a:xfrm>
            <a:custGeom>
              <a:avLst/>
              <a:gdLst/>
              <a:ahLst/>
              <a:cxnLst/>
              <a:rect r="r" b="b" t="t" l="l"/>
              <a:pathLst>
                <a:path h="571501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0" id="170"/>
            <p:cNvSpPr txBox="true"/>
            <p:nvPr/>
          </p:nvSpPr>
          <p:spPr>
            <a:xfrm>
              <a:off x="0" y="0"/>
              <a:ext cx="10668000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E9EBF5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Key Columns:</a:t>
              </a:r>
            </a:p>
          </p:txBody>
        </p:sp>
      </p:grpSp>
      <p:grpSp>
        <p:nvGrpSpPr>
          <p:cNvPr name="Group 171" id="171"/>
          <p:cNvGrpSpPr/>
          <p:nvPr/>
        </p:nvGrpSpPr>
        <p:grpSpPr>
          <a:xfrm rot="0">
            <a:off x="900112" y="7591016"/>
            <a:ext cx="2312064" cy="414338"/>
            <a:chOff x="0" y="0"/>
            <a:chExt cx="3082752" cy="552451"/>
          </a:xfrm>
        </p:grpSpPr>
        <p:sp>
          <p:nvSpPr>
            <p:cNvPr name="Freeform 172" id="172"/>
            <p:cNvSpPr/>
            <p:nvPr/>
          </p:nvSpPr>
          <p:spPr>
            <a:xfrm flipH="false" flipV="false" rot="0">
              <a:off x="0" y="0"/>
              <a:ext cx="3082798" cy="552450"/>
            </a:xfrm>
            <a:custGeom>
              <a:avLst/>
              <a:gdLst/>
              <a:ahLst/>
              <a:cxnLst/>
              <a:rect r="r" b="b" t="t" l="l"/>
              <a:pathLst>
                <a:path h="552450" w="3082798">
                  <a:moveTo>
                    <a:pt x="0" y="0"/>
                  </a:moveTo>
                  <a:lnTo>
                    <a:pt x="3082798" y="0"/>
                  </a:lnTo>
                  <a:lnTo>
                    <a:pt x="3082798" y="552450"/>
                  </a:lnTo>
                  <a:lnTo>
                    <a:pt x="0" y="55245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173" id="173"/>
          <p:cNvGrpSpPr/>
          <p:nvPr/>
        </p:nvGrpSpPr>
        <p:grpSpPr>
          <a:xfrm rot="0">
            <a:off x="900112" y="7591016"/>
            <a:ext cx="2454938" cy="414338"/>
            <a:chOff x="0" y="0"/>
            <a:chExt cx="3273251" cy="552451"/>
          </a:xfrm>
        </p:grpSpPr>
        <p:sp>
          <p:nvSpPr>
            <p:cNvPr name="Freeform 174" id="174"/>
            <p:cNvSpPr/>
            <p:nvPr/>
          </p:nvSpPr>
          <p:spPr>
            <a:xfrm flipH="false" flipV="false" rot="0">
              <a:off x="0" y="0"/>
              <a:ext cx="3273251" cy="552451"/>
            </a:xfrm>
            <a:custGeom>
              <a:avLst/>
              <a:gdLst/>
              <a:ahLst/>
              <a:cxnLst/>
              <a:rect r="r" b="b" t="t" l="l"/>
              <a:pathLst>
                <a:path h="552451" w="3273251">
                  <a:moveTo>
                    <a:pt x="0" y="0"/>
                  </a:moveTo>
                  <a:lnTo>
                    <a:pt x="3273251" y="0"/>
                  </a:lnTo>
                  <a:lnTo>
                    <a:pt x="3273251" y="552451"/>
                  </a:lnTo>
                  <a:lnTo>
                    <a:pt x="0" y="552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5" id="175"/>
            <p:cNvSpPr txBox="true"/>
            <p:nvPr/>
          </p:nvSpPr>
          <p:spPr>
            <a:xfrm>
              <a:off x="0" y="0"/>
              <a:ext cx="3273251" cy="552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Purchasing Document</a:t>
              </a:r>
            </a:p>
          </p:txBody>
        </p:sp>
      </p:grpSp>
      <p:grpSp>
        <p:nvGrpSpPr>
          <p:cNvPr name="Group 176" id="176"/>
          <p:cNvGrpSpPr/>
          <p:nvPr/>
        </p:nvGrpSpPr>
        <p:grpSpPr>
          <a:xfrm rot="0">
            <a:off x="3326476" y="7591016"/>
            <a:ext cx="668498" cy="414338"/>
            <a:chOff x="0" y="0"/>
            <a:chExt cx="891331" cy="552451"/>
          </a:xfrm>
        </p:grpSpPr>
        <p:sp>
          <p:nvSpPr>
            <p:cNvPr name="Freeform 177" id="177"/>
            <p:cNvSpPr/>
            <p:nvPr/>
          </p:nvSpPr>
          <p:spPr>
            <a:xfrm flipH="false" flipV="false" rot="0">
              <a:off x="0" y="0"/>
              <a:ext cx="891286" cy="552450"/>
            </a:xfrm>
            <a:custGeom>
              <a:avLst/>
              <a:gdLst/>
              <a:ahLst/>
              <a:cxnLst/>
              <a:rect r="r" b="b" t="t" l="l"/>
              <a:pathLst>
                <a:path h="552450" w="891286">
                  <a:moveTo>
                    <a:pt x="0" y="0"/>
                  </a:moveTo>
                  <a:lnTo>
                    <a:pt x="891286" y="0"/>
                  </a:lnTo>
                  <a:lnTo>
                    <a:pt x="891286" y="552450"/>
                  </a:lnTo>
                  <a:lnTo>
                    <a:pt x="0" y="55245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178" id="178"/>
          <p:cNvGrpSpPr/>
          <p:nvPr/>
        </p:nvGrpSpPr>
        <p:grpSpPr>
          <a:xfrm rot="0">
            <a:off x="3326476" y="7591016"/>
            <a:ext cx="811374" cy="414338"/>
            <a:chOff x="0" y="0"/>
            <a:chExt cx="1081832" cy="552451"/>
          </a:xfrm>
        </p:grpSpPr>
        <p:sp>
          <p:nvSpPr>
            <p:cNvPr name="Freeform 179" id="179"/>
            <p:cNvSpPr/>
            <p:nvPr/>
          </p:nvSpPr>
          <p:spPr>
            <a:xfrm flipH="false" flipV="false" rot="0">
              <a:off x="0" y="0"/>
              <a:ext cx="1081832" cy="552451"/>
            </a:xfrm>
            <a:custGeom>
              <a:avLst/>
              <a:gdLst/>
              <a:ahLst/>
              <a:cxnLst/>
              <a:rect r="r" b="b" t="t" l="l"/>
              <a:pathLst>
                <a:path h="552451" w="1081832">
                  <a:moveTo>
                    <a:pt x="0" y="0"/>
                  </a:moveTo>
                  <a:lnTo>
                    <a:pt x="1081832" y="0"/>
                  </a:lnTo>
                  <a:lnTo>
                    <a:pt x="1081832" y="552451"/>
                  </a:lnTo>
                  <a:lnTo>
                    <a:pt x="0" y="552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0" id="180"/>
            <p:cNvSpPr txBox="true"/>
            <p:nvPr/>
          </p:nvSpPr>
          <p:spPr>
            <a:xfrm>
              <a:off x="0" y="0"/>
              <a:ext cx="1081832" cy="552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Item</a:t>
              </a:r>
            </a:p>
          </p:txBody>
        </p:sp>
      </p:grpSp>
      <p:grpSp>
        <p:nvGrpSpPr>
          <p:cNvPr name="Group 181" id="181"/>
          <p:cNvGrpSpPr/>
          <p:nvPr/>
        </p:nvGrpSpPr>
        <p:grpSpPr>
          <a:xfrm rot="0">
            <a:off x="4109274" y="7591016"/>
            <a:ext cx="1485008" cy="414338"/>
            <a:chOff x="0" y="0"/>
            <a:chExt cx="1980011" cy="552451"/>
          </a:xfrm>
        </p:grpSpPr>
        <p:sp>
          <p:nvSpPr>
            <p:cNvPr name="Freeform 182" id="182"/>
            <p:cNvSpPr/>
            <p:nvPr/>
          </p:nvSpPr>
          <p:spPr>
            <a:xfrm flipH="false" flipV="false" rot="0">
              <a:off x="0" y="0"/>
              <a:ext cx="1980057" cy="552450"/>
            </a:xfrm>
            <a:custGeom>
              <a:avLst/>
              <a:gdLst/>
              <a:ahLst/>
              <a:cxnLst/>
              <a:rect r="r" b="b" t="t" l="l"/>
              <a:pathLst>
                <a:path h="552450" w="1980057">
                  <a:moveTo>
                    <a:pt x="0" y="0"/>
                  </a:moveTo>
                  <a:lnTo>
                    <a:pt x="1980057" y="0"/>
                  </a:lnTo>
                  <a:lnTo>
                    <a:pt x="1980057" y="552450"/>
                  </a:lnTo>
                  <a:lnTo>
                    <a:pt x="0" y="55245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183" id="183"/>
          <p:cNvGrpSpPr/>
          <p:nvPr/>
        </p:nvGrpSpPr>
        <p:grpSpPr>
          <a:xfrm rot="0">
            <a:off x="4109274" y="7591016"/>
            <a:ext cx="1627882" cy="414338"/>
            <a:chOff x="0" y="0"/>
            <a:chExt cx="2170509" cy="552451"/>
          </a:xfrm>
        </p:grpSpPr>
        <p:sp>
          <p:nvSpPr>
            <p:cNvPr name="Freeform 184" id="184"/>
            <p:cNvSpPr/>
            <p:nvPr/>
          </p:nvSpPr>
          <p:spPr>
            <a:xfrm flipH="false" flipV="false" rot="0">
              <a:off x="0" y="0"/>
              <a:ext cx="2170509" cy="552451"/>
            </a:xfrm>
            <a:custGeom>
              <a:avLst/>
              <a:gdLst/>
              <a:ahLst/>
              <a:cxnLst/>
              <a:rect r="r" b="b" t="t" l="l"/>
              <a:pathLst>
                <a:path h="552451" w="2170509">
                  <a:moveTo>
                    <a:pt x="0" y="0"/>
                  </a:moveTo>
                  <a:lnTo>
                    <a:pt x="2170509" y="0"/>
                  </a:lnTo>
                  <a:lnTo>
                    <a:pt x="2170509" y="552451"/>
                  </a:lnTo>
                  <a:lnTo>
                    <a:pt x="0" y="552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5" id="185"/>
            <p:cNvSpPr txBox="true"/>
            <p:nvPr/>
          </p:nvSpPr>
          <p:spPr>
            <a:xfrm>
              <a:off x="0" y="0"/>
              <a:ext cx="2170509" cy="552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Delivery Date</a:t>
              </a:r>
            </a:p>
          </p:txBody>
        </p:sp>
      </p:grpSp>
      <p:grpSp>
        <p:nvGrpSpPr>
          <p:cNvPr name="Group 186" id="186"/>
          <p:cNvGrpSpPr/>
          <p:nvPr/>
        </p:nvGrpSpPr>
        <p:grpSpPr>
          <a:xfrm rot="0">
            <a:off x="5708582" y="7591016"/>
            <a:ext cx="1005316" cy="414338"/>
            <a:chOff x="0" y="0"/>
            <a:chExt cx="1340421" cy="552451"/>
          </a:xfrm>
        </p:grpSpPr>
        <p:sp>
          <p:nvSpPr>
            <p:cNvPr name="Freeform 187" id="187"/>
            <p:cNvSpPr/>
            <p:nvPr/>
          </p:nvSpPr>
          <p:spPr>
            <a:xfrm flipH="false" flipV="false" rot="0">
              <a:off x="0" y="0"/>
              <a:ext cx="1340358" cy="552450"/>
            </a:xfrm>
            <a:custGeom>
              <a:avLst/>
              <a:gdLst/>
              <a:ahLst/>
              <a:cxnLst/>
              <a:rect r="r" b="b" t="t" l="l"/>
              <a:pathLst>
                <a:path h="552450" w="1340358">
                  <a:moveTo>
                    <a:pt x="0" y="0"/>
                  </a:moveTo>
                  <a:lnTo>
                    <a:pt x="1340358" y="0"/>
                  </a:lnTo>
                  <a:lnTo>
                    <a:pt x="1340358" y="552450"/>
                  </a:lnTo>
                  <a:lnTo>
                    <a:pt x="0" y="55245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188" id="188"/>
          <p:cNvGrpSpPr/>
          <p:nvPr/>
        </p:nvGrpSpPr>
        <p:grpSpPr>
          <a:xfrm rot="0">
            <a:off x="5708582" y="7591016"/>
            <a:ext cx="1148190" cy="414338"/>
            <a:chOff x="0" y="0"/>
            <a:chExt cx="1530920" cy="552451"/>
          </a:xfrm>
        </p:grpSpPr>
        <p:sp>
          <p:nvSpPr>
            <p:cNvPr name="Freeform 189" id="189"/>
            <p:cNvSpPr/>
            <p:nvPr/>
          </p:nvSpPr>
          <p:spPr>
            <a:xfrm flipH="false" flipV="false" rot="0">
              <a:off x="0" y="0"/>
              <a:ext cx="1530920" cy="552451"/>
            </a:xfrm>
            <a:custGeom>
              <a:avLst/>
              <a:gdLst/>
              <a:ahLst/>
              <a:cxnLst/>
              <a:rect r="r" b="b" t="t" l="l"/>
              <a:pathLst>
                <a:path h="552451" w="1530920">
                  <a:moveTo>
                    <a:pt x="0" y="0"/>
                  </a:moveTo>
                  <a:lnTo>
                    <a:pt x="1530920" y="0"/>
                  </a:lnTo>
                  <a:lnTo>
                    <a:pt x="1530920" y="552451"/>
                  </a:lnTo>
                  <a:lnTo>
                    <a:pt x="0" y="552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0" id="190"/>
            <p:cNvSpPr txBox="true"/>
            <p:nvPr/>
          </p:nvSpPr>
          <p:spPr>
            <a:xfrm>
              <a:off x="0" y="0"/>
              <a:ext cx="1530920" cy="552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Material</a:t>
              </a:r>
            </a:p>
          </p:txBody>
        </p:sp>
      </p:grpSp>
      <p:grpSp>
        <p:nvGrpSpPr>
          <p:cNvPr name="Group 191" id="191"/>
          <p:cNvGrpSpPr/>
          <p:nvPr/>
        </p:nvGrpSpPr>
        <p:grpSpPr>
          <a:xfrm rot="0">
            <a:off x="6828198" y="7591016"/>
            <a:ext cx="907702" cy="414338"/>
            <a:chOff x="0" y="0"/>
            <a:chExt cx="1210269" cy="552451"/>
          </a:xfrm>
        </p:grpSpPr>
        <p:sp>
          <p:nvSpPr>
            <p:cNvPr name="Freeform 192" id="192"/>
            <p:cNvSpPr/>
            <p:nvPr/>
          </p:nvSpPr>
          <p:spPr>
            <a:xfrm flipH="false" flipV="false" rot="0">
              <a:off x="0" y="0"/>
              <a:ext cx="1210310" cy="552450"/>
            </a:xfrm>
            <a:custGeom>
              <a:avLst/>
              <a:gdLst/>
              <a:ahLst/>
              <a:cxnLst/>
              <a:rect r="r" b="b" t="t" l="l"/>
              <a:pathLst>
                <a:path h="552450" w="1210310">
                  <a:moveTo>
                    <a:pt x="0" y="0"/>
                  </a:moveTo>
                  <a:lnTo>
                    <a:pt x="1210310" y="0"/>
                  </a:lnTo>
                  <a:lnTo>
                    <a:pt x="1210310" y="552450"/>
                  </a:lnTo>
                  <a:lnTo>
                    <a:pt x="0" y="55245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</p:spPr>
        </p:sp>
      </p:grpSp>
      <p:grpSp>
        <p:nvGrpSpPr>
          <p:cNvPr name="Group 193" id="193"/>
          <p:cNvGrpSpPr/>
          <p:nvPr/>
        </p:nvGrpSpPr>
        <p:grpSpPr>
          <a:xfrm rot="0">
            <a:off x="6828198" y="7591016"/>
            <a:ext cx="1050578" cy="414338"/>
            <a:chOff x="0" y="0"/>
            <a:chExt cx="1400771" cy="552451"/>
          </a:xfrm>
        </p:grpSpPr>
        <p:sp>
          <p:nvSpPr>
            <p:cNvPr name="Freeform 194" id="194"/>
            <p:cNvSpPr/>
            <p:nvPr/>
          </p:nvSpPr>
          <p:spPr>
            <a:xfrm flipH="false" flipV="false" rot="0">
              <a:off x="0" y="0"/>
              <a:ext cx="1400771" cy="552451"/>
            </a:xfrm>
            <a:custGeom>
              <a:avLst/>
              <a:gdLst/>
              <a:ahLst/>
              <a:cxnLst/>
              <a:rect r="r" b="b" t="t" l="l"/>
              <a:pathLst>
                <a:path h="552451" w="1400771">
                  <a:moveTo>
                    <a:pt x="0" y="0"/>
                  </a:moveTo>
                  <a:lnTo>
                    <a:pt x="1400771" y="0"/>
                  </a:lnTo>
                  <a:lnTo>
                    <a:pt x="1400771" y="552451"/>
                  </a:lnTo>
                  <a:lnTo>
                    <a:pt x="0" y="552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5" id="195"/>
            <p:cNvSpPr txBox="true"/>
            <p:nvPr/>
          </p:nvSpPr>
          <p:spPr>
            <a:xfrm>
              <a:off x="0" y="0"/>
              <a:ext cx="1400771" cy="552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91"/>
                </a:lnSpc>
              </a:pPr>
              <a:r>
                <a:rPr lang="en-US" sz="1575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Vendor</a:t>
              </a:r>
            </a:p>
          </p:txBody>
        </p:sp>
      </p:grpSp>
      <p:grpSp>
        <p:nvGrpSpPr>
          <p:cNvPr name="Group 196" id="196"/>
          <p:cNvGrpSpPr/>
          <p:nvPr/>
        </p:nvGrpSpPr>
        <p:grpSpPr>
          <a:xfrm rot="0">
            <a:off x="900112" y="8251814"/>
            <a:ext cx="2034852" cy="389334"/>
            <a:chOff x="0" y="0"/>
            <a:chExt cx="2713136" cy="519112"/>
          </a:xfrm>
        </p:grpSpPr>
        <p:sp>
          <p:nvSpPr>
            <p:cNvPr name="Freeform 197" id="197"/>
            <p:cNvSpPr/>
            <p:nvPr/>
          </p:nvSpPr>
          <p:spPr>
            <a:xfrm flipH="false" flipV="false" rot="0">
              <a:off x="0" y="0"/>
              <a:ext cx="2713136" cy="519112"/>
            </a:xfrm>
            <a:custGeom>
              <a:avLst/>
              <a:gdLst/>
              <a:ahLst/>
              <a:cxnLst/>
              <a:rect r="r" b="b" t="t" l="l"/>
              <a:pathLst>
                <a:path h="519112" w="2713136">
                  <a:moveTo>
                    <a:pt x="0" y="0"/>
                  </a:moveTo>
                  <a:lnTo>
                    <a:pt x="2713136" y="0"/>
                  </a:lnTo>
                  <a:lnTo>
                    <a:pt x="2713136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8" id="198"/>
            <p:cNvSpPr txBox="true"/>
            <p:nvPr/>
          </p:nvSpPr>
          <p:spPr>
            <a:xfrm>
              <a:off x="0" y="0"/>
              <a:ext cx="2713136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E9EBF5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Purpose/Use:</a:t>
              </a:r>
            </a:p>
          </p:txBody>
        </p:sp>
      </p:grpSp>
      <p:grpSp>
        <p:nvGrpSpPr>
          <p:cNvPr name="Group 199" id="199"/>
          <p:cNvGrpSpPr/>
          <p:nvPr/>
        </p:nvGrpSpPr>
        <p:grpSpPr>
          <a:xfrm rot="0">
            <a:off x="900112" y="8394689"/>
            <a:ext cx="7725016" cy="817960"/>
            <a:chOff x="0" y="0"/>
            <a:chExt cx="10300021" cy="1090613"/>
          </a:xfrm>
        </p:grpSpPr>
        <p:sp>
          <p:nvSpPr>
            <p:cNvPr name="Freeform 200" id="200"/>
            <p:cNvSpPr/>
            <p:nvPr/>
          </p:nvSpPr>
          <p:spPr>
            <a:xfrm flipH="false" flipV="false" rot="0">
              <a:off x="0" y="0"/>
              <a:ext cx="10300022" cy="1090613"/>
            </a:xfrm>
            <a:custGeom>
              <a:avLst/>
              <a:gdLst/>
              <a:ahLst/>
              <a:cxnLst/>
              <a:rect r="r" b="b" t="t" l="l"/>
              <a:pathLst>
                <a:path h="1090613" w="10300022">
                  <a:moveTo>
                    <a:pt x="0" y="0"/>
                  </a:moveTo>
                  <a:lnTo>
                    <a:pt x="10300022" y="0"/>
                  </a:lnTo>
                  <a:lnTo>
                    <a:pt x="10300022" y="1090613"/>
                  </a:lnTo>
                  <a:lnTo>
                    <a:pt x="0" y="10906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1" id="201"/>
            <p:cNvSpPr txBox="true"/>
            <p:nvPr/>
          </p:nvSpPr>
          <p:spPr>
            <a:xfrm>
              <a:off x="0" y="0"/>
              <a:ext cx="10300021" cy="109061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For merging with MB51 to identify missed delivery dates</a:t>
              </a:r>
            </a:p>
          </p:txBody>
        </p:sp>
      </p:grpSp>
      <p:grpSp>
        <p:nvGrpSpPr>
          <p:cNvPr name="Group 202" id="202"/>
          <p:cNvGrpSpPr/>
          <p:nvPr/>
        </p:nvGrpSpPr>
        <p:grpSpPr>
          <a:xfrm rot="0">
            <a:off x="9315450" y="5719353"/>
            <a:ext cx="8286750" cy="3629026"/>
            <a:chOff x="0" y="0"/>
            <a:chExt cx="11049000" cy="4838701"/>
          </a:xfrm>
        </p:grpSpPr>
        <p:sp>
          <p:nvSpPr>
            <p:cNvPr name="Freeform 203" id="203"/>
            <p:cNvSpPr/>
            <p:nvPr/>
          </p:nvSpPr>
          <p:spPr>
            <a:xfrm flipH="false" flipV="false" rot="0">
              <a:off x="0" y="0"/>
              <a:ext cx="11049000" cy="4838701"/>
            </a:xfrm>
            <a:custGeom>
              <a:avLst/>
              <a:gdLst/>
              <a:ahLst/>
              <a:cxnLst/>
              <a:rect r="r" b="b" t="t" l="l"/>
              <a:pathLst>
                <a:path h="4838701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4838701"/>
                  </a:lnTo>
                  <a:lnTo>
                    <a:pt x="0" y="4838701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204" id="204"/>
          <p:cNvGrpSpPr>
            <a:grpSpLocks noChangeAspect="true"/>
          </p:cNvGrpSpPr>
          <p:nvPr/>
        </p:nvGrpSpPr>
        <p:grpSpPr>
          <a:xfrm rot="0">
            <a:off x="13233796" y="6138455"/>
            <a:ext cx="450056" cy="514350"/>
            <a:chOff x="0" y="0"/>
            <a:chExt cx="600075" cy="685800"/>
          </a:xfrm>
        </p:grpSpPr>
        <p:sp>
          <p:nvSpPr>
            <p:cNvPr name="Freeform 205" id="205" descr="preencoded.png"/>
            <p:cNvSpPr/>
            <p:nvPr/>
          </p:nvSpPr>
          <p:spPr>
            <a:xfrm flipH="false" flipV="false" rot="0">
              <a:off x="0" y="0"/>
              <a:ext cx="600075" cy="685800"/>
            </a:xfrm>
            <a:custGeom>
              <a:avLst/>
              <a:gdLst/>
              <a:ahLst/>
              <a:cxnLst/>
              <a:rect r="r" b="b" t="t" l="l"/>
              <a:pathLst>
                <a:path h="685800" w="600075">
                  <a:moveTo>
                    <a:pt x="0" y="0"/>
                  </a:moveTo>
                  <a:lnTo>
                    <a:pt x="600075" y="0"/>
                  </a:lnTo>
                  <a:lnTo>
                    <a:pt x="600075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793" t="0" r="-793" b="0"/>
              </a:stretch>
            </a:blipFill>
          </p:spPr>
        </p:sp>
      </p:grpSp>
      <p:grpSp>
        <p:nvGrpSpPr>
          <p:cNvPr name="Group 206" id="206"/>
          <p:cNvGrpSpPr/>
          <p:nvPr/>
        </p:nvGrpSpPr>
        <p:grpSpPr>
          <a:xfrm rot="0">
            <a:off x="9529762" y="6733766"/>
            <a:ext cx="8001000" cy="800100"/>
            <a:chOff x="0" y="0"/>
            <a:chExt cx="10668000" cy="1066800"/>
          </a:xfrm>
        </p:grpSpPr>
        <p:sp>
          <p:nvSpPr>
            <p:cNvPr name="Freeform 207" id="207"/>
            <p:cNvSpPr/>
            <p:nvPr/>
          </p:nvSpPr>
          <p:spPr>
            <a:xfrm flipH="false" flipV="false" rot="0">
              <a:off x="0" y="0"/>
              <a:ext cx="106680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8" id="208"/>
            <p:cNvSpPr txBox="true"/>
            <p:nvPr/>
          </p:nvSpPr>
          <p:spPr>
            <a:xfrm>
              <a:off x="0" y="0"/>
              <a:ext cx="10668000" cy="10668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All datasets are processed through</a:t>
              </a:r>
            </a:p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jupyter Notebook &amp; Streamlit application</a:t>
              </a:r>
            </a:p>
          </p:txBody>
        </p:sp>
      </p:grpSp>
      <p:grpSp>
        <p:nvGrpSpPr>
          <p:cNvPr name="Group 209" id="209"/>
          <p:cNvGrpSpPr/>
          <p:nvPr/>
        </p:nvGrpSpPr>
        <p:grpSpPr>
          <a:xfrm rot="0">
            <a:off x="9458325" y="7648166"/>
            <a:ext cx="8001000" cy="800100"/>
            <a:chOff x="0" y="0"/>
            <a:chExt cx="10668000" cy="1066800"/>
          </a:xfrm>
        </p:grpSpPr>
        <p:sp>
          <p:nvSpPr>
            <p:cNvPr name="Freeform 210" id="210"/>
            <p:cNvSpPr/>
            <p:nvPr/>
          </p:nvSpPr>
          <p:spPr>
            <a:xfrm flipH="false" flipV="false" rot="0">
              <a:off x="0" y="0"/>
              <a:ext cx="106680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1" id="211"/>
            <p:cNvSpPr txBox="true"/>
            <p:nvPr/>
          </p:nvSpPr>
          <p:spPr>
            <a:xfrm>
              <a:off x="0" y="0"/>
              <a:ext cx="10668000" cy="10668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Data is cleaned, validated, and transformed before analysis</a:t>
              </a:r>
            </a:p>
          </p:txBody>
        </p:sp>
      </p:grpSp>
      <p:grpSp>
        <p:nvGrpSpPr>
          <p:cNvPr name="Group 212" id="212"/>
          <p:cNvGrpSpPr/>
          <p:nvPr/>
        </p:nvGrpSpPr>
        <p:grpSpPr>
          <a:xfrm rot="0">
            <a:off x="9458325" y="8448266"/>
            <a:ext cx="8001000" cy="800100"/>
            <a:chOff x="0" y="0"/>
            <a:chExt cx="10668000" cy="1066800"/>
          </a:xfrm>
        </p:grpSpPr>
        <p:sp>
          <p:nvSpPr>
            <p:cNvPr name="Freeform 213" id="213"/>
            <p:cNvSpPr/>
            <p:nvPr/>
          </p:nvSpPr>
          <p:spPr>
            <a:xfrm flipH="false" flipV="false" rot="0">
              <a:off x="0" y="0"/>
              <a:ext cx="106680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4" id="214"/>
            <p:cNvSpPr txBox="true"/>
            <p:nvPr/>
          </p:nvSpPr>
          <p:spPr>
            <a:xfrm>
              <a:off x="0" y="0"/>
              <a:ext cx="10668000" cy="10668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Relationships between datasets are established using common keys</a:t>
              </a:r>
            </a:p>
          </p:txBody>
        </p:sp>
      </p:grpSp>
      <p:sp>
        <p:nvSpPr>
          <p:cNvPr name="TextBox 215" id="215"/>
          <p:cNvSpPr txBox="true"/>
          <p:nvPr/>
        </p:nvSpPr>
        <p:spPr>
          <a:xfrm rot="0">
            <a:off x="4730925" y="168941"/>
            <a:ext cx="8826150" cy="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PROCUREMENT &amp; CONTRACTING (Materials Management)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93210" y="3154915"/>
            <a:ext cx="2950950" cy="5016556"/>
          </a:xfrm>
          <a:custGeom>
            <a:avLst/>
            <a:gdLst/>
            <a:ahLst/>
            <a:cxnLst/>
            <a:rect r="r" b="b" t="t" l="l"/>
            <a:pathLst>
              <a:path h="5016556" w="2950950">
                <a:moveTo>
                  <a:pt x="0" y="0"/>
                </a:moveTo>
                <a:lnTo>
                  <a:pt x="2950950" y="0"/>
                </a:lnTo>
                <a:lnTo>
                  <a:pt x="2950950" y="5016555"/>
                </a:lnTo>
                <a:lnTo>
                  <a:pt x="0" y="5016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009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7426" y="3091961"/>
            <a:ext cx="8855401" cy="4560532"/>
          </a:xfrm>
          <a:custGeom>
            <a:avLst/>
            <a:gdLst/>
            <a:ahLst/>
            <a:cxnLst/>
            <a:rect r="r" b="b" t="t" l="l"/>
            <a:pathLst>
              <a:path h="4560532" w="8855401">
                <a:moveTo>
                  <a:pt x="0" y="0"/>
                </a:moveTo>
                <a:lnTo>
                  <a:pt x="8855401" y="0"/>
                </a:lnTo>
                <a:lnTo>
                  <a:pt x="8855401" y="4560532"/>
                </a:lnTo>
                <a:lnTo>
                  <a:pt x="0" y="4560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60888" y="3396691"/>
            <a:ext cx="8592639" cy="4151026"/>
            <a:chOff x="0" y="0"/>
            <a:chExt cx="16493260" cy="79677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493237" cy="7967726"/>
            </a:xfrm>
            <a:custGeom>
              <a:avLst/>
              <a:gdLst/>
              <a:ahLst/>
              <a:cxnLst/>
              <a:rect r="r" b="b" t="t" l="l"/>
              <a:pathLst>
                <a:path h="7967726" w="16493237">
                  <a:moveTo>
                    <a:pt x="0" y="0"/>
                  </a:moveTo>
                  <a:lnTo>
                    <a:pt x="16493237" y="0"/>
                  </a:lnTo>
                  <a:lnTo>
                    <a:pt x="16493237" y="7967726"/>
                  </a:lnTo>
                  <a:lnTo>
                    <a:pt x="0" y="7967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13" t="0" r="-101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" y="-767748"/>
            <a:ext cx="18287999" cy="1505634"/>
          </a:xfrm>
          <a:custGeom>
            <a:avLst/>
            <a:gdLst/>
            <a:ahLst/>
            <a:cxnLst/>
            <a:rect r="r" b="b" t="t" l="l"/>
            <a:pathLst>
              <a:path h="1505634" w="18287999">
                <a:moveTo>
                  <a:pt x="0" y="0"/>
                </a:moveTo>
                <a:lnTo>
                  <a:pt x="18287999" y="0"/>
                </a:lnTo>
                <a:lnTo>
                  <a:pt x="18287999" y="1505634"/>
                </a:lnTo>
                <a:lnTo>
                  <a:pt x="0" y="1505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320587" y="0"/>
            <a:ext cx="992958" cy="737886"/>
            <a:chOff x="0" y="0"/>
            <a:chExt cx="1323944" cy="9838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23975" cy="983869"/>
            </a:xfrm>
            <a:custGeom>
              <a:avLst/>
              <a:gdLst/>
              <a:ahLst/>
              <a:cxnLst/>
              <a:rect r="r" b="b" t="t" l="l"/>
              <a:pathLst>
                <a:path h="983869" w="1323975">
                  <a:moveTo>
                    <a:pt x="0" y="0"/>
                  </a:moveTo>
                  <a:lnTo>
                    <a:pt x="1323975" y="0"/>
                  </a:lnTo>
                  <a:lnTo>
                    <a:pt x="1323975" y="983869"/>
                  </a:lnTo>
                  <a:lnTo>
                    <a:pt x="0" y="98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2" b="2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9729380"/>
            <a:ext cx="18745200" cy="628044"/>
            <a:chOff x="0" y="0"/>
            <a:chExt cx="24993600" cy="8373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993600" cy="837438"/>
            </a:xfrm>
            <a:custGeom>
              <a:avLst/>
              <a:gdLst/>
              <a:ahLst/>
              <a:cxnLst/>
              <a:rect r="r" b="b" t="t" l="l"/>
              <a:pathLst>
                <a:path h="837438" w="24993600">
                  <a:moveTo>
                    <a:pt x="0" y="0"/>
                  </a:moveTo>
                  <a:lnTo>
                    <a:pt x="24993600" y="0"/>
                  </a:lnTo>
                  <a:lnTo>
                    <a:pt x="24993600" y="837438"/>
                  </a:lnTo>
                  <a:lnTo>
                    <a:pt x="0" y="837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5218806" y="3406216"/>
            <a:ext cx="2598260" cy="4736070"/>
            <a:chOff x="0" y="0"/>
            <a:chExt cx="5486400" cy="100005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86400" cy="10000488"/>
            </a:xfrm>
            <a:custGeom>
              <a:avLst/>
              <a:gdLst/>
              <a:ahLst/>
              <a:cxnLst/>
              <a:rect r="r" b="b" t="t" l="l"/>
              <a:pathLst>
                <a:path h="10000488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10000488"/>
                  </a:lnTo>
                  <a:lnTo>
                    <a:pt x="0" y="10000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129141" y="3431192"/>
            <a:ext cx="1809890" cy="1403237"/>
            <a:chOff x="0" y="0"/>
            <a:chExt cx="3821703" cy="29630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21684" cy="2963037"/>
            </a:xfrm>
            <a:custGeom>
              <a:avLst/>
              <a:gdLst/>
              <a:ahLst/>
              <a:cxnLst/>
              <a:rect r="r" b="b" t="t" l="l"/>
              <a:pathLst>
                <a:path h="2963037" w="3821684">
                  <a:moveTo>
                    <a:pt x="0" y="0"/>
                  </a:moveTo>
                  <a:lnTo>
                    <a:pt x="3821684" y="0"/>
                  </a:lnTo>
                  <a:lnTo>
                    <a:pt x="3821684" y="2963037"/>
                  </a:lnTo>
                  <a:lnTo>
                    <a:pt x="0" y="2963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423170" y="4360469"/>
            <a:ext cx="2470015" cy="3122471"/>
            <a:chOff x="0" y="0"/>
            <a:chExt cx="5215601" cy="65933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215636" cy="6593332"/>
            </a:xfrm>
            <a:custGeom>
              <a:avLst/>
              <a:gdLst/>
              <a:ahLst/>
              <a:cxnLst/>
              <a:rect r="r" b="b" t="t" l="l"/>
              <a:pathLst>
                <a:path h="6593332" w="5215636">
                  <a:moveTo>
                    <a:pt x="0" y="0"/>
                  </a:moveTo>
                  <a:lnTo>
                    <a:pt x="5215636" y="0"/>
                  </a:lnTo>
                  <a:lnTo>
                    <a:pt x="5215636" y="6593332"/>
                  </a:lnTo>
                  <a:lnTo>
                    <a:pt x="0" y="659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652877" y="5804694"/>
            <a:ext cx="1828660" cy="1642185"/>
            <a:chOff x="0" y="0"/>
            <a:chExt cx="3861339" cy="34675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61308" cy="3467608"/>
            </a:xfrm>
            <a:custGeom>
              <a:avLst/>
              <a:gdLst/>
              <a:ahLst/>
              <a:cxnLst/>
              <a:rect r="r" b="b" t="t" l="l"/>
              <a:pathLst>
                <a:path h="3467608" w="3861308">
                  <a:moveTo>
                    <a:pt x="0" y="0"/>
                  </a:moveTo>
                  <a:lnTo>
                    <a:pt x="3861308" y="0"/>
                  </a:lnTo>
                  <a:lnTo>
                    <a:pt x="3861308" y="3467608"/>
                  </a:lnTo>
                  <a:lnTo>
                    <a:pt x="0" y="3467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AutoShape 19" id="19"/>
          <p:cNvSpPr/>
          <p:nvPr/>
        </p:nvSpPr>
        <p:spPr>
          <a:xfrm>
            <a:off x="11936024" y="4132810"/>
            <a:ext cx="794952" cy="707633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 flipV="true">
            <a:off x="11419601" y="5536048"/>
            <a:ext cx="1167026" cy="1165426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6312948" y="942271"/>
            <a:ext cx="1142195" cy="872222"/>
          </a:xfrm>
          <a:custGeom>
            <a:avLst/>
            <a:gdLst/>
            <a:ahLst/>
            <a:cxnLst/>
            <a:rect r="r" b="b" t="t" l="l"/>
            <a:pathLst>
              <a:path h="872222" w="1142195">
                <a:moveTo>
                  <a:pt x="0" y="0"/>
                </a:moveTo>
                <a:lnTo>
                  <a:pt x="1142196" y="0"/>
                </a:lnTo>
                <a:lnTo>
                  <a:pt x="1142196" y="872222"/>
                </a:lnTo>
                <a:lnTo>
                  <a:pt x="0" y="8722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882084" y="7788906"/>
            <a:ext cx="450870" cy="567456"/>
          </a:xfrm>
          <a:custGeom>
            <a:avLst/>
            <a:gdLst/>
            <a:ahLst/>
            <a:cxnLst/>
            <a:rect r="r" b="b" t="t" l="l"/>
            <a:pathLst>
              <a:path h="567456" w="450870">
                <a:moveTo>
                  <a:pt x="0" y="0"/>
                </a:moveTo>
                <a:lnTo>
                  <a:pt x="450870" y="0"/>
                </a:lnTo>
                <a:lnTo>
                  <a:pt x="450870" y="567457"/>
                </a:lnTo>
                <a:lnTo>
                  <a:pt x="0" y="56745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825127" y="7834626"/>
            <a:ext cx="413020" cy="476228"/>
          </a:xfrm>
          <a:custGeom>
            <a:avLst/>
            <a:gdLst/>
            <a:ahLst/>
            <a:cxnLst/>
            <a:rect r="r" b="b" t="t" l="l"/>
            <a:pathLst>
              <a:path h="476228" w="413020">
                <a:moveTo>
                  <a:pt x="0" y="0"/>
                </a:moveTo>
                <a:lnTo>
                  <a:pt x="413019" y="0"/>
                </a:lnTo>
                <a:lnTo>
                  <a:pt x="413019" y="476228"/>
                </a:lnTo>
                <a:lnTo>
                  <a:pt x="0" y="47622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5309370" y="862475"/>
            <a:ext cx="8687014" cy="1031815"/>
            <a:chOff x="0" y="0"/>
            <a:chExt cx="11563872" cy="137351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563872" cy="1373518"/>
            </a:xfrm>
            <a:custGeom>
              <a:avLst/>
              <a:gdLst/>
              <a:ahLst/>
              <a:cxnLst/>
              <a:rect r="r" b="b" t="t" l="l"/>
              <a:pathLst>
                <a:path h="1373518" w="11563872">
                  <a:moveTo>
                    <a:pt x="0" y="0"/>
                  </a:moveTo>
                  <a:lnTo>
                    <a:pt x="11563872" y="0"/>
                  </a:lnTo>
                  <a:lnTo>
                    <a:pt x="11563872" y="1373518"/>
                  </a:lnTo>
                  <a:lnTo>
                    <a:pt x="0" y="13735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9525"/>
              <a:ext cx="11563872" cy="13639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299"/>
                </a:lnSpc>
              </a:pPr>
              <a:r>
                <a:rPr lang="en-US" sz="5249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Description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5345287" y="178380"/>
            <a:ext cx="7597425" cy="400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5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 Discription And Processes Involved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6973" y="7953691"/>
            <a:ext cx="6239627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  <a:spcBef>
                <a:spcPct val="0"/>
              </a:spcBef>
            </a:pPr>
            <a:r>
              <a:rPr lang="en-US" b="true" sz="2000">
                <a:solidFill>
                  <a:srgbClr val="FFD700"/>
                </a:solidFill>
                <a:latin typeface="Gordita Bold"/>
                <a:ea typeface="Gordita Bold"/>
                <a:cs typeface="Gordita Bold"/>
                <a:sym typeface="Gordita Bold"/>
              </a:rPr>
              <a:t>DASHBOARD OVERVIEW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270179" y="7971765"/>
            <a:ext cx="2409676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b="true" sz="2000">
                <a:solidFill>
                  <a:srgbClr val="FFD700"/>
                </a:solidFill>
                <a:latin typeface="Gordita Bold"/>
                <a:ea typeface="Gordita Bold"/>
                <a:cs typeface="Gordita Bold"/>
                <a:sym typeface="Gordita Bold"/>
              </a:rPr>
              <a:t>FILTERS OPTIONS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49801" y="1906417"/>
            <a:ext cx="17694359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 uploads GRN, MB51, PO data and shows KPIs like GRN time, line items, and delays through real-time charts.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355904" y="8344042"/>
            <a:ext cx="7602159" cy="128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456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Interactive GRN/MB51 filters </a:t>
            </a:r>
          </a:p>
          <a:p>
            <a:pPr algn="l" marL="518160" indent="-259080" lvl="1">
              <a:lnSpc>
                <a:spcPts val="3456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Detailed Analysis Options</a:t>
            </a:r>
          </a:p>
          <a:p>
            <a:pPr algn="l" marL="518160" indent="-259080" lvl="1">
              <a:lnSpc>
                <a:spcPts val="3456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 analysis Features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63648" y="8315265"/>
            <a:ext cx="7778877" cy="128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456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First page preview of uploaded PDF</a:t>
            </a:r>
          </a:p>
          <a:p>
            <a:pPr algn="l" marL="518160" indent="-259080" lvl="1">
              <a:lnSpc>
                <a:spcPts val="3456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upload options (GRN, MB51, PO)</a:t>
            </a:r>
          </a:p>
          <a:p>
            <a:pPr algn="l" marL="518160" indent="-259080" lvl="1">
              <a:lnSpc>
                <a:spcPts val="3456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Tabs for key indicators and detailed analysis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04803" y="-1657698"/>
            <a:ext cx="11705346" cy="6550963"/>
            <a:chOff x="0" y="0"/>
            <a:chExt cx="15607128" cy="8734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607157" cy="8734679"/>
            </a:xfrm>
            <a:custGeom>
              <a:avLst/>
              <a:gdLst/>
              <a:ahLst/>
              <a:cxnLst/>
              <a:rect r="r" b="b" t="t" l="l"/>
              <a:pathLst>
                <a:path h="8734679" w="15607157">
                  <a:moveTo>
                    <a:pt x="0" y="0"/>
                  </a:moveTo>
                  <a:lnTo>
                    <a:pt x="15607157" y="0"/>
                  </a:lnTo>
                  <a:lnTo>
                    <a:pt x="15607157" y="8734679"/>
                  </a:lnTo>
                  <a:lnTo>
                    <a:pt x="0" y="8734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0" t="-16026" r="0" b="-16026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" y="-767748"/>
            <a:ext cx="18287999" cy="1505634"/>
          </a:xfrm>
          <a:custGeom>
            <a:avLst/>
            <a:gdLst/>
            <a:ahLst/>
            <a:cxnLst/>
            <a:rect r="r" b="b" t="t" l="l"/>
            <a:pathLst>
              <a:path h="1505634" w="18287999">
                <a:moveTo>
                  <a:pt x="0" y="0"/>
                </a:moveTo>
                <a:lnTo>
                  <a:pt x="18287999" y="0"/>
                </a:lnTo>
                <a:lnTo>
                  <a:pt x="18287999" y="1505634"/>
                </a:lnTo>
                <a:lnTo>
                  <a:pt x="0" y="1505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320587" y="0"/>
            <a:ext cx="992958" cy="737886"/>
            <a:chOff x="0" y="0"/>
            <a:chExt cx="1323944" cy="9838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3975" cy="983869"/>
            </a:xfrm>
            <a:custGeom>
              <a:avLst/>
              <a:gdLst/>
              <a:ahLst/>
              <a:cxnLst/>
              <a:rect r="r" b="b" t="t" l="l"/>
              <a:pathLst>
                <a:path h="983869" w="1323975">
                  <a:moveTo>
                    <a:pt x="0" y="0"/>
                  </a:moveTo>
                  <a:lnTo>
                    <a:pt x="1323975" y="0"/>
                  </a:lnTo>
                  <a:lnTo>
                    <a:pt x="1323975" y="983869"/>
                  </a:lnTo>
                  <a:lnTo>
                    <a:pt x="0" y="98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2" b="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2180048" y="5339882"/>
            <a:ext cx="11705346" cy="6550963"/>
            <a:chOff x="0" y="0"/>
            <a:chExt cx="15607128" cy="87346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07157" cy="8734679"/>
            </a:xfrm>
            <a:custGeom>
              <a:avLst/>
              <a:gdLst/>
              <a:ahLst/>
              <a:cxnLst/>
              <a:rect r="r" b="b" t="t" l="l"/>
              <a:pathLst>
                <a:path h="8734679" w="15607157">
                  <a:moveTo>
                    <a:pt x="0" y="0"/>
                  </a:moveTo>
                  <a:lnTo>
                    <a:pt x="15607157" y="0"/>
                  </a:lnTo>
                  <a:lnTo>
                    <a:pt x="15607157" y="8734679"/>
                  </a:lnTo>
                  <a:lnTo>
                    <a:pt x="0" y="8734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0" t="-16026" r="0" b="-1602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9729380"/>
            <a:ext cx="18745200" cy="628044"/>
            <a:chOff x="0" y="0"/>
            <a:chExt cx="24993600" cy="8373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993600" cy="837438"/>
            </a:xfrm>
            <a:custGeom>
              <a:avLst/>
              <a:gdLst/>
              <a:ahLst/>
              <a:cxnLst/>
              <a:rect r="r" b="b" t="t" l="l"/>
              <a:pathLst>
                <a:path h="837438" w="24993600">
                  <a:moveTo>
                    <a:pt x="0" y="0"/>
                  </a:moveTo>
                  <a:lnTo>
                    <a:pt x="24993600" y="0"/>
                  </a:lnTo>
                  <a:lnTo>
                    <a:pt x="24993600" y="837438"/>
                  </a:lnTo>
                  <a:lnTo>
                    <a:pt x="0" y="837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9851232" y="5607640"/>
            <a:ext cx="8286750" cy="3007724"/>
            <a:chOff x="0" y="0"/>
            <a:chExt cx="11049000" cy="40102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049000" cy="4010297"/>
            </a:xfrm>
            <a:custGeom>
              <a:avLst/>
              <a:gdLst/>
              <a:ahLst/>
              <a:cxnLst/>
              <a:rect r="r" b="b" t="t" l="l"/>
              <a:pathLst>
                <a:path h="4010297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4010297"/>
                  </a:lnTo>
                  <a:lnTo>
                    <a:pt x="0" y="4010297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sp>
        <p:nvSpPr>
          <p:cNvPr name="AutoShape 13" id="13"/>
          <p:cNvSpPr/>
          <p:nvPr/>
        </p:nvSpPr>
        <p:spPr>
          <a:xfrm>
            <a:off x="9204463" y="5221573"/>
            <a:ext cx="2001707" cy="0"/>
          </a:xfrm>
          <a:prstGeom prst="line">
            <a:avLst/>
          </a:prstGeom>
          <a:ln cap="flat" w="38100">
            <a:solidFill>
              <a:srgbClr val="FFED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4" id="14"/>
          <p:cNvSpPr txBox="true"/>
          <p:nvPr/>
        </p:nvSpPr>
        <p:spPr>
          <a:xfrm rot="0">
            <a:off x="5345287" y="178380"/>
            <a:ext cx="7597425" cy="400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5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 Discription And Processes Involved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851232" y="2552701"/>
            <a:ext cx="8286750" cy="2200276"/>
            <a:chOff x="0" y="0"/>
            <a:chExt cx="11049000" cy="29337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049000" cy="2933700"/>
            </a:xfrm>
            <a:custGeom>
              <a:avLst/>
              <a:gdLst/>
              <a:ahLst/>
              <a:cxnLst/>
              <a:rect r="r" b="b" t="t" l="l"/>
              <a:pathLst>
                <a:path h="29337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2933700"/>
                  </a:lnTo>
                  <a:lnTo>
                    <a:pt x="0" y="2933700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065544" y="2767013"/>
            <a:ext cx="8001000" cy="457200"/>
            <a:chOff x="0" y="0"/>
            <a:chExt cx="10668000" cy="6096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668000" cy="609600"/>
            </a:xfrm>
            <a:custGeom>
              <a:avLst/>
              <a:gdLst/>
              <a:ahLst/>
              <a:cxnLst/>
              <a:rect r="r" b="b" t="t" l="l"/>
              <a:pathLst>
                <a:path h="6096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609600"/>
                  </a:lnTo>
                  <a:lnTo>
                    <a:pt x="0" y="60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10668000" cy="6191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Key Features</a:t>
              </a: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169597" y="3486150"/>
            <a:ext cx="285750" cy="285750"/>
            <a:chOff x="0" y="0"/>
            <a:chExt cx="381000" cy="3810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500" t="0" r="-250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565608" y="3395663"/>
            <a:ext cx="2462920" cy="428626"/>
            <a:chOff x="0" y="0"/>
            <a:chExt cx="3283893" cy="5715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283893" cy="571501"/>
            </a:xfrm>
            <a:custGeom>
              <a:avLst/>
              <a:gdLst/>
              <a:ahLst/>
              <a:cxnLst/>
              <a:rect r="r" b="b" t="t" l="l"/>
              <a:pathLst>
                <a:path h="571501" w="3283893">
                  <a:moveTo>
                    <a:pt x="0" y="0"/>
                  </a:moveTo>
                  <a:lnTo>
                    <a:pt x="3283893" y="0"/>
                  </a:lnTo>
                  <a:lnTo>
                    <a:pt x="3283893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3283893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Interactive Filters</a:t>
              </a:r>
            </a:p>
          </p:txBody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0205316" y="4033838"/>
            <a:ext cx="285750" cy="285750"/>
            <a:chOff x="0" y="0"/>
            <a:chExt cx="381000" cy="381000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500" t="0" r="-250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565608" y="3967163"/>
            <a:ext cx="2421174" cy="428626"/>
            <a:chOff x="0" y="0"/>
            <a:chExt cx="3228232" cy="57150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228232" cy="571501"/>
            </a:xfrm>
            <a:custGeom>
              <a:avLst/>
              <a:gdLst/>
              <a:ahLst/>
              <a:cxnLst/>
              <a:rect r="r" b="b" t="t" l="l"/>
              <a:pathLst>
                <a:path h="571501" w="3228232">
                  <a:moveTo>
                    <a:pt x="0" y="0"/>
                  </a:moveTo>
                  <a:lnTo>
                    <a:pt x="3228232" y="0"/>
                  </a:lnTo>
                  <a:lnTo>
                    <a:pt x="3228232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0"/>
              <a:ext cx="3228232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Detailed Analysis</a:t>
              </a:r>
            </a:p>
          </p:txBody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4087476" y="3467101"/>
            <a:ext cx="285750" cy="285750"/>
            <a:chOff x="0" y="0"/>
            <a:chExt cx="381000" cy="3810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500" t="0" r="-250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4551820" y="3395663"/>
            <a:ext cx="2340918" cy="428626"/>
            <a:chOff x="0" y="0"/>
            <a:chExt cx="3121224" cy="57150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121224" cy="571501"/>
            </a:xfrm>
            <a:custGeom>
              <a:avLst/>
              <a:gdLst/>
              <a:ahLst/>
              <a:cxnLst/>
              <a:rect r="r" b="b" t="t" l="l"/>
              <a:pathLst>
                <a:path h="571501" w="3121224">
                  <a:moveTo>
                    <a:pt x="0" y="0"/>
                  </a:moveTo>
                  <a:lnTo>
                    <a:pt x="3121224" y="0"/>
                  </a:lnTo>
                  <a:lnTo>
                    <a:pt x="3121224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0"/>
              <a:ext cx="3121224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Custom Analysis</a:t>
              </a:r>
            </a:p>
          </p:txBody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4123194" y="4038601"/>
            <a:ext cx="214312" cy="285750"/>
            <a:chOff x="0" y="0"/>
            <a:chExt cx="285749" cy="381000"/>
          </a:xfrm>
        </p:grpSpPr>
        <p:sp>
          <p:nvSpPr>
            <p:cNvPr name="Freeform 36" id="36" descr="preencoded.png"/>
            <p:cNvSpPr/>
            <p:nvPr/>
          </p:nvSpPr>
          <p:spPr>
            <a:xfrm flipH="false" flipV="false" rot="0">
              <a:off x="0" y="0"/>
              <a:ext cx="285750" cy="381000"/>
            </a:xfrm>
            <a:custGeom>
              <a:avLst/>
              <a:gdLst/>
              <a:ahLst/>
              <a:cxnLst/>
              <a:rect r="r" b="b" t="t" l="l"/>
              <a:pathLst>
                <a:path h="381000" w="285750">
                  <a:moveTo>
                    <a:pt x="0" y="0"/>
                  </a:moveTo>
                  <a:lnTo>
                    <a:pt x="285750" y="0"/>
                  </a:lnTo>
                  <a:lnTo>
                    <a:pt x="2857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4551820" y="3967163"/>
            <a:ext cx="3501052" cy="428626"/>
            <a:chOff x="0" y="0"/>
            <a:chExt cx="4668069" cy="57150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668069" cy="571501"/>
            </a:xfrm>
            <a:custGeom>
              <a:avLst/>
              <a:gdLst/>
              <a:ahLst/>
              <a:cxnLst/>
              <a:rect r="r" b="b" t="t" l="l"/>
              <a:pathLst>
                <a:path h="571501" w="4668069">
                  <a:moveTo>
                    <a:pt x="0" y="0"/>
                  </a:moveTo>
                  <a:lnTo>
                    <a:pt x="4668069" y="0"/>
                  </a:lnTo>
                  <a:lnTo>
                    <a:pt x="4668069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0"/>
              <a:ext cx="4668069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Multiple Dataset Support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0065544" y="5821952"/>
            <a:ext cx="8001000" cy="457200"/>
            <a:chOff x="0" y="0"/>
            <a:chExt cx="10668000" cy="6096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0668000" cy="609600"/>
            </a:xfrm>
            <a:custGeom>
              <a:avLst/>
              <a:gdLst/>
              <a:ahLst/>
              <a:cxnLst/>
              <a:rect r="r" b="b" t="t" l="l"/>
              <a:pathLst>
                <a:path h="6096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609600"/>
                  </a:lnTo>
                  <a:lnTo>
                    <a:pt x="0" y="60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"/>
              <a:ext cx="10668000" cy="6191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Analysis Tabs</a:t>
              </a:r>
            </a:p>
          </p:txBody>
        </p:sp>
      </p:grp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10205317" y="6526802"/>
            <a:ext cx="285750" cy="285750"/>
            <a:chOff x="0" y="0"/>
            <a:chExt cx="381000" cy="381000"/>
          </a:xfrm>
        </p:grpSpPr>
        <p:sp>
          <p:nvSpPr>
            <p:cNvPr name="Freeform 44" id="44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500" t="0" r="-2499" b="0"/>
              </a:stretch>
            </a:blip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0722942" y="6450602"/>
            <a:ext cx="2276288" cy="428626"/>
            <a:chOff x="0" y="0"/>
            <a:chExt cx="3035051" cy="57150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3035051" cy="571501"/>
            </a:xfrm>
            <a:custGeom>
              <a:avLst/>
              <a:gdLst/>
              <a:ahLst/>
              <a:cxnLst/>
              <a:rect r="r" b="b" t="t" l="l"/>
              <a:pathLst>
                <a:path h="571501" w="3035051">
                  <a:moveTo>
                    <a:pt x="0" y="0"/>
                  </a:moveTo>
                  <a:lnTo>
                    <a:pt x="3035051" y="0"/>
                  </a:lnTo>
                  <a:lnTo>
                    <a:pt x="3035051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0"/>
              <a:ext cx="3035051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GRN Processing</a:t>
              </a:r>
            </a:p>
          </p:txBody>
        </p:sp>
      </p:grp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10169597" y="7098302"/>
            <a:ext cx="357188" cy="285750"/>
            <a:chOff x="0" y="0"/>
            <a:chExt cx="476251" cy="381000"/>
          </a:xfrm>
        </p:grpSpPr>
        <p:sp>
          <p:nvSpPr>
            <p:cNvPr name="Freeform 49" id="49" descr="preencoded.png"/>
            <p:cNvSpPr/>
            <p:nvPr/>
          </p:nvSpPr>
          <p:spPr>
            <a:xfrm flipH="false" flipV="false" rot="0">
              <a:off x="0" y="0"/>
              <a:ext cx="476250" cy="381000"/>
            </a:xfrm>
            <a:custGeom>
              <a:avLst/>
              <a:gdLst/>
              <a:ahLst/>
              <a:cxnLst/>
              <a:rect r="r" b="b" t="t" l="l"/>
              <a:pathLst>
                <a:path h="381000" w="476250">
                  <a:moveTo>
                    <a:pt x="0" y="0"/>
                  </a:moveTo>
                  <a:lnTo>
                    <a:pt x="476250" y="0"/>
                  </a:lnTo>
                  <a:lnTo>
                    <a:pt x="4762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10699283" y="7022102"/>
            <a:ext cx="1994836" cy="428626"/>
            <a:chOff x="0" y="0"/>
            <a:chExt cx="2659781" cy="571501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659781" cy="571501"/>
            </a:xfrm>
            <a:custGeom>
              <a:avLst/>
              <a:gdLst/>
              <a:ahLst/>
              <a:cxnLst/>
              <a:rect r="r" b="b" t="t" l="l"/>
              <a:pathLst>
                <a:path h="571501" w="2659781">
                  <a:moveTo>
                    <a:pt x="0" y="0"/>
                  </a:moveTo>
                  <a:lnTo>
                    <a:pt x="2659781" y="0"/>
                  </a:lnTo>
                  <a:lnTo>
                    <a:pt x="2659781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0"/>
              <a:ext cx="2659781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UOM Analysis</a:t>
              </a:r>
            </a:p>
          </p:txBody>
        </p:sp>
      </p:grpSp>
      <p:grpSp>
        <p:nvGrpSpPr>
          <p:cNvPr name="Group 53" id="53"/>
          <p:cNvGrpSpPr>
            <a:grpSpLocks noChangeAspect="true"/>
          </p:cNvGrpSpPr>
          <p:nvPr/>
        </p:nvGrpSpPr>
        <p:grpSpPr>
          <a:xfrm rot="0">
            <a:off x="10241035" y="7669802"/>
            <a:ext cx="214312" cy="285750"/>
            <a:chOff x="0" y="0"/>
            <a:chExt cx="285749" cy="381000"/>
          </a:xfrm>
        </p:grpSpPr>
        <p:sp>
          <p:nvSpPr>
            <p:cNvPr name="Freeform 54" id="54" descr="preencoded.png"/>
            <p:cNvSpPr/>
            <p:nvPr/>
          </p:nvSpPr>
          <p:spPr>
            <a:xfrm flipH="false" flipV="false" rot="0">
              <a:off x="0" y="0"/>
              <a:ext cx="285750" cy="381000"/>
            </a:xfrm>
            <a:custGeom>
              <a:avLst/>
              <a:gdLst/>
              <a:ahLst/>
              <a:cxnLst/>
              <a:rect r="r" b="b" t="t" l="l"/>
              <a:pathLst>
                <a:path h="381000" w="285750">
                  <a:moveTo>
                    <a:pt x="0" y="0"/>
                  </a:moveTo>
                  <a:lnTo>
                    <a:pt x="285750" y="0"/>
                  </a:lnTo>
                  <a:lnTo>
                    <a:pt x="2857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10699283" y="7593602"/>
            <a:ext cx="2273722" cy="428626"/>
            <a:chOff x="0" y="0"/>
            <a:chExt cx="3031629" cy="571501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3031629" cy="571501"/>
            </a:xfrm>
            <a:custGeom>
              <a:avLst/>
              <a:gdLst/>
              <a:ahLst/>
              <a:cxnLst/>
              <a:rect r="r" b="b" t="t" l="l"/>
              <a:pathLst>
                <a:path h="571501" w="3031629">
                  <a:moveTo>
                    <a:pt x="0" y="0"/>
                  </a:moveTo>
                  <a:lnTo>
                    <a:pt x="3031629" y="0"/>
                  </a:lnTo>
                  <a:lnTo>
                    <a:pt x="3031629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0"/>
              <a:ext cx="3031629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Vendor Analysis</a:t>
              </a:r>
            </a:p>
          </p:txBody>
        </p:sp>
      </p:grpSp>
      <p:grpSp>
        <p:nvGrpSpPr>
          <p:cNvPr name="Group 58" id="58"/>
          <p:cNvGrpSpPr>
            <a:grpSpLocks noChangeAspect="true"/>
          </p:cNvGrpSpPr>
          <p:nvPr/>
        </p:nvGrpSpPr>
        <p:grpSpPr>
          <a:xfrm rot="0">
            <a:off x="14069616" y="6522040"/>
            <a:ext cx="321468" cy="285750"/>
            <a:chOff x="0" y="0"/>
            <a:chExt cx="428624" cy="381000"/>
          </a:xfrm>
        </p:grpSpPr>
        <p:sp>
          <p:nvSpPr>
            <p:cNvPr name="Freeform 59" id="59" descr="preencoded.png"/>
            <p:cNvSpPr/>
            <p:nvPr/>
          </p:nvSpPr>
          <p:spPr>
            <a:xfrm flipH="false" flipV="false" rot="0">
              <a:off x="0" y="0"/>
              <a:ext cx="428625" cy="381000"/>
            </a:xfrm>
            <a:custGeom>
              <a:avLst/>
              <a:gdLst/>
              <a:ahLst/>
              <a:cxnLst/>
              <a:rect r="r" b="b" t="t" l="l"/>
              <a:pathLst>
                <a:path h="381000" w="428625">
                  <a:moveTo>
                    <a:pt x="0" y="0"/>
                  </a:moveTo>
                  <a:lnTo>
                    <a:pt x="428625" y="0"/>
                  </a:lnTo>
                  <a:lnTo>
                    <a:pt x="428625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111" t="0" r="-1110" b="0"/>
              </a:stretch>
            </a:blip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14551820" y="6450602"/>
            <a:ext cx="2861240" cy="428626"/>
            <a:chOff x="0" y="0"/>
            <a:chExt cx="3814987" cy="571501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3814987" cy="571501"/>
            </a:xfrm>
            <a:custGeom>
              <a:avLst/>
              <a:gdLst/>
              <a:ahLst/>
              <a:cxnLst/>
              <a:rect r="r" b="b" t="t" l="l"/>
              <a:pathLst>
                <a:path h="571501" w="3814987">
                  <a:moveTo>
                    <a:pt x="0" y="0"/>
                  </a:moveTo>
                  <a:lnTo>
                    <a:pt x="3814987" y="0"/>
                  </a:lnTo>
                  <a:lnTo>
                    <a:pt x="3814987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0"/>
              <a:ext cx="3814987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PO Delivery Analysis</a:t>
              </a:r>
            </a:p>
          </p:txBody>
        </p:sp>
      </p:grpSp>
      <p:grpSp>
        <p:nvGrpSpPr>
          <p:cNvPr name="Group 63" id="63"/>
          <p:cNvGrpSpPr>
            <a:grpSpLocks noChangeAspect="true"/>
          </p:cNvGrpSpPr>
          <p:nvPr/>
        </p:nvGrpSpPr>
        <p:grpSpPr>
          <a:xfrm rot="0">
            <a:off x="14087476" y="7093540"/>
            <a:ext cx="285750" cy="285750"/>
            <a:chOff x="0" y="0"/>
            <a:chExt cx="381000" cy="381000"/>
          </a:xfrm>
        </p:grpSpPr>
        <p:sp>
          <p:nvSpPr>
            <p:cNvPr name="Freeform 64" id="64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2500" t="0" r="-2500" b="0"/>
              </a:stretch>
            </a:blipFill>
          </p:spPr>
        </p:sp>
      </p:grpSp>
      <p:grpSp>
        <p:nvGrpSpPr>
          <p:cNvPr name="Group 65" id="65"/>
          <p:cNvGrpSpPr/>
          <p:nvPr/>
        </p:nvGrpSpPr>
        <p:grpSpPr>
          <a:xfrm rot="0">
            <a:off x="14551820" y="7022102"/>
            <a:ext cx="3454450" cy="428626"/>
            <a:chOff x="0" y="0"/>
            <a:chExt cx="4605933" cy="571501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4605933" cy="571501"/>
            </a:xfrm>
            <a:custGeom>
              <a:avLst/>
              <a:gdLst/>
              <a:ahLst/>
              <a:cxnLst/>
              <a:rect r="r" b="b" t="t" l="l"/>
              <a:pathLst>
                <a:path h="571501" w="4605933">
                  <a:moveTo>
                    <a:pt x="0" y="0"/>
                  </a:moveTo>
                  <a:lnTo>
                    <a:pt x="4605933" y="0"/>
                  </a:lnTo>
                  <a:lnTo>
                    <a:pt x="4605933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0"/>
              <a:ext cx="4605933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Movement Type Analysis</a:t>
              </a:r>
            </a:p>
          </p:txBody>
        </p:sp>
      </p:grpSp>
      <p:grpSp>
        <p:nvGrpSpPr>
          <p:cNvPr name="Group 68" id="68"/>
          <p:cNvGrpSpPr>
            <a:grpSpLocks noChangeAspect="true"/>
          </p:cNvGrpSpPr>
          <p:nvPr/>
        </p:nvGrpSpPr>
        <p:grpSpPr>
          <a:xfrm rot="0">
            <a:off x="14087476" y="7665040"/>
            <a:ext cx="285750" cy="285750"/>
            <a:chOff x="0" y="0"/>
            <a:chExt cx="381000" cy="381000"/>
          </a:xfrm>
        </p:grpSpPr>
        <p:sp>
          <p:nvSpPr>
            <p:cNvPr name="Freeform 69" id="69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2500" t="0" r="-2500" b="0"/>
              </a:stretch>
            </a:blipFill>
          </p:spPr>
        </p:sp>
      </p:grpSp>
      <p:grpSp>
        <p:nvGrpSpPr>
          <p:cNvPr name="Group 70" id="70"/>
          <p:cNvGrpSpPr/>
          <p:nvPr/>
        </p:nvGrpSpPr>
        <p:grpSpPr>
          <a:xfrm rot="0">
            <a:off x="14551820" y="7593602"/>
            <a:ext cx="3113000" cy="428626"/>
            <a:chOff x="0" y="0"/>
            <a:chExt cx="4150667" cy="571501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4150667" cy="571501"/>
            </a:xfrm>
            <a:custGeom>
              <a:avLst/>
              <a:gdLst/>
              <a:ahLst/>
              <a:cxnLst/>
              <a:rect r="r" b="b" t="t" l="l"/>
              <a:pathLst>
                <a:path h="571501" w="4150667">
                  <a:moveTo>
                    <a:pt x="0" y="0"/>
                  </a:moveTo>
                  <a:lnTo>
                    <a:pt x="4150667" y="0"/>
                  </a:lnTo>
                  <a:lnTo>
                    <a:pt x="4150667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0"/>
              <a:ext cx="4150667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Delay Reason Analysis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783213" y="6122022"/>
            <a:ext cx="428626" cy="545988"/>
            <a:chOff x="0" y="0"/>
            <a:chExt cx="571501" cy="727984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571500" cy="727982"/>
            </a:xfrm>
            <a:custGeom>
              <a:avLst/>
              <a:gdLst/>
              <a:ahLst/>
              <a:cxnLst/>
              <a:rect r="r" b="b" t="t" l="l"/>
              <a:pathLst>
                <a:path h="727982" w="571500">
                  <a:moveTo>
                    <a:pt x="0" y="363991"/>
                  </a:moveTo>
                  <a:cubicBezTo>
                    <a:pt x="0" y="162906"/>
                    <a:pt x="127889" y="0"/>
                    <a:pt x="285750" y="0"/>
                  </a:cubicBezTo>
                  <a:cubicBezTo>
                    <a:pt x="443611" y="0"/>
                    <a:pt x="571500" y="162906"/>
                    <a:pt x="571500" y="363991"/>
                  </a:cubicBezTo>
                  <a:cubicBezTo>
                    <a:pt x="571500" y="565076"/>
                    <a:pt x="443611" y="727982"/>
                    <a:pt x="285750" y="727982"/>
                  </a:cubicBezTo>
                  <a:cubicBezTo>
                    <a:pt x="127889" y="727982"/>
                    <a:pt x="0" y="565076"/>
                    <a:pt x="0" y="363991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</p:grpSp>
      <p:grpSp>
        <p:nvGrpSpPr>
          <p:cNvPr name="Group 75" id="75"/>
          <p:cNvGrpSpPr/>
          <p:nvPr/>
        </p:nvGrpSpPr>
        <p:grpSpPr>
          <a:xfrm rot="0">
            <a:off x="783213" y="7650787"/>
            <a:ext cx="428626" cy="545988"/>
            <a:chOff x="0" y="0"/>
            <a:chExt cx="571501" cy="727984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571500" cy="727982"/>
            </a:xfrm>
            <a:custGeom>
              <a:avLst/>
              <a:gdLst/>
              <a:ahLst/>
              <a:cxnLst/>
              <a:rect r="r" b="b" t="t" l="l"/>
              <a:pathLst>
                <a:path h="727982" w="571500">
                  <a:moveTo>
                    <a:pt x="0" y="363991"/>
                  </a:moveTo>
                  <a:cubicBezTo>
                    <a:pt x="0" y="162906"/>
                    <a:pt x="127889" y="0"/>
                    <a:pt x="285750" y="0"/>
                  </a:cubicBezTo>
                  <a:cubicBezTo>
                    <a:pt x="443611" y="0"/>
                    <a:pt x="571500" y="162906"/>
                    <a:pt x="571500" y="363991"/>
                  </a:cubicBezTo>
                  <a:cubicBezTo>
                    <a:pt x="571500" y="565076"/>
                    <a:pt x="443611" y="727982"/>
                    <a:pt x="285750" y="727982"/>
                  </a:cubicBezTo>
                  <a:cubicBezTo>
                    <a:pt x="127889" y="727982"/>
                    <a:pt x="0" y="565076"/>
                    <a:pt x="0" y="363991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</p:grpSp>
      <p:grpSp>
        <p:nvGrpSpPr>
          <p:cNvPr name="Group 77" id="77"/>
          <p:cNvGrpSpPr/>
          <p:nvPr/>
        </p:nvGrpSpPr>
        <p:grpSpPr>
          <a:xfrm rot="0">
            <a:off x="630814" y="2500313"/>
            <a:ext cx="8286750" cy="6115051"/>
            <a:chOff x="0" y="0"/>
            <a:chExt cx="11049000" cy="8153401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11049000" cy="8153402"/>
            </a:xfrm>
            <a:custGeom>
              <a:avLst/>
              <a:gdLst/>
              <a:ahLst/>
              <a:cxnLst/>
              <a:rect r="r" b="b" t="t" l="l"/>
              <a:pathLst>
                <a:path h="8153402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8153402"/>
                  </a:lnTo>
                  <a:lnTo>
                    <a:pt x="0" y="8153402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79" id="79"/>
          <p:cNvGrpSpPr/>
          <p:nvPr/>
        </p:nvGrpSpPr>
        <p:grpSpPr>
          <a:xfrm rot="0">
            <a:off x="845126" y="2757789"/>
            <a:ext cx="8001000" cy="597902"/>
            <a:chOff x="0" y="0"/>
            <a:chExt cx="10668000" cy="797203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10668000" cy="797203"/>
            </a:xfrm>
            <a:custGeom>
              <a:avLst/>
              <a:gdLst/>
              <a:ahLst/>
              <a:cxnLst/>
              <a:rect r="r" b="b" t="t" l="l"/>
              <a:pathLst>
                <a:path h="797203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797203"/>
                  </a:lnTo>
                  <a:lnTo>
                    <a:pt x="0" y="797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1" id="81"/>
            <p:cNvSpPr txBox="true"/>
            <p:nvPr/>
          </p:nvSpPr>
          <p:spPr>
            <a:xfrm>
              <a:off x="0" y="-9525"/>
              <a:ext cx="10668000" cy="80672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Dashboard Overview</a:t>
              </a: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845126" y="3574086"/>
            <a:ext cx="7600950" cy="1637961"/>
            <a:chOff x="0" y="0"/>
            <a:chExt cx="10134600" cy="2183948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10134600" cy="2183948"/>
            </a:xfrm>
            <a:custGeom>
              <a:avLst/>
              <a:gdLst/>
              <a:ahLst/>
              <a:cxnLst/>
              <a:rect r="r" b="b" t="t" l="l"/>
              <a:pathLst>
                <a:path h="2183948" w="10134600">
                  <a:moveTo>
                    <a:pt x="0" y="0"/>
                  </a:moveTo>
                  <a:lnTo>
                    <a:pt x="10134600" y="0"/>
                  </a:lnTo>
                  <a:lnTo>
                    <a:pt x="10134600" y="2183948"/>
                  </a:lnTo>
                  <a:lnTo>
                    <a:pt x="0" y="21839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4" id="84"/>
            <p:cNvSpPr txBox="true"/>
            <p:nvPr/>
          </p:nvSpPr>
          <p:spPr>
            <a:xfrm>
              <a:off x="0" y="0"/>
              <a:ext cx="10134600" cy="21839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The tool uploads GRN, MB51, and PO data to generate real-time KPIs and visualizations for material movement analysis.</a:t>
              </a: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783213" y="5394038"/>
            <a:ext cx="428626" cy="545988"/>
            <a:chOff x="0" y="0"/>
            <a:chExt cx="571501" cy="727984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571500" cy="727982"/>
            </a:xfrm>
            <a:custGeom>
              <a:avLst/>
              <a:gdLst/>
              <a:ahLst/>
              <a:cxnLst/>
              <a:rect r="r" b="b" t="t" l="l"/>
              <a:pathLst>
                <a:path h="727982" w="571500">
                  <a:moveTo>
                    <a:pt x="0" y="363991"/>
                  </a:moveTo>
                  <a:cubicBezTo>
                    <a:pt x="0" y="162906"/>
                    <a:pt x="127889" y="0"/>
                    <a:pt x="285750" y="0"/>
                  </a:cubicBezTo>
                  <a:cubicBezTo>
                    <a:pt x="443611" y="0"/>
                    <a:pt x="571500" y="162906"/>
                    <a:pt x="571500" y="363991"/>
                  </a:cubicBezTo>
                  <a:cubicBezTo>
                    <a:pt x="571500" y="565076"/>
                    <a:pt x="443611" y="727982"/>
                    <a:pt x="285750" y="727982"/>
                  </a:cubicBezTo>
                  <a:cubicBezTo>
                    <a:pt x="127889" y="727982"/>
                    <a:pt x="0" y="565076"/>
                    <a:pt x="0" y="363991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</p:grpSp>
      <p:grpSp>
        <p:nvGrpSpPr>
          <p:cNvPr name="Group 87" id="87"/>
          <p:cNvGrpSpPr/>
          <p:nvPr/>
        </p:nvGrpSpPr>
        <p:grpSpPr>
          <a:xfrm rot="0">
            <a:off x="845126" y="5430440"/>
            <a:ext cx="571500" cy="545988"/>
            <a:chOff x="0" y="0"/>
            <a:chExt cx="762000" cy="727984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762000" cy="727984"/>
            </a:xfrm>
            <a:custGeom>
              <a:avLst/>
              <a:gdLst/>
              <a:ahLst/>
              <a:cxnLst/>
              <a:rect r="r" b="b" t="t" l="l"/>
              <a:pathLst>
                <a:path h="727984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727984"/>
                  </a:lnTo>
                  <a:lnTo>
                    <a:pt x="0" y="7279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9" id="89"/>
            <p:cNvSpPr txBox="true"/>
            <p:nvPr/>
          </p:nvSpPr>
          <p:spPr>
            <a:xfrm>
              <a:off x="0" y="0"/>
              <a:ext cx="762000" cy="7279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00206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1</a:t>
              </a:r>
            </a:p>
          </p:txBody>
        </p:sp>
      </p:grpSp>
      <p:grpSp>
        <p:nvGrpSpPr>
          <p:cNvPr name="Group 90" id="90"/>
          <p:cNvGrpSpPr/>
          <p:nvPr/>
        </p:nvGrpSpPr>
        <p:grpSpPr>
          <a:xfrm rot="0">
            <a:off x="1416626" y="5430440"/>
            <a:ext cx="4753216" cy="545988"/>
            <a:chOff x="0" y="0"/>
            <a:chExt cx="6337621" cy="727984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6337621" cy="727984"/>
            </a:xfrm>
            <a:custGeom>
              <a:avLst/>
              <a:gdLst/>
              <a:ahLst/>
              <a:cxnLst/>
              <a:rect r="r" b="b" t="t" l="l"/>
              <a:pathLst>
                <a:path h="727984" w="6337621">
                  <a:moveTo>
                    <a:pt x="0" y="0"/>
                  </a:moveTo>
                  <a:lnTo>
                    <a:pt x="6337621" y="0"/>
                  </a:lnTo>
                  <a:lnTo>
                    <a:pt x="6337621" y="727984"/>
                  </a:lnTo>
                  <a:lnTo>
                    <a:pt x="0" y="7279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2" id="92"/>
            <p:cNvSpPr txBox="true"/>
            <p:nvPr/>
          </p:nvSpPr>
          <p:spPr>
            <a:xfrm>
              <a:off x="0" y="0"/>
              <a:ext cx="6337621" cy="7279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Data Upload (GRN, MB51, PO files)</a:t>
              </a:r>
            </a:p>
          </p:txBody>
        </p:sp>
      </p:grpSp>
      <p:grpSp>
        <p:nvGrpSpPr>
          <p:cNvPr name="Group 93" id="93"/>
          <p:cNvGrpSpPr/>
          <p:nvPr/>
        </p:nvGrpSpPr>
        <p:grpSpPr>
          <a:xfrm rot="0">
            <a:off x="845126" y="6158422"/>
            <a:ext cx="571500" cy="545988"/>
            <a:chOff x="0" y="0"/>
            <a:chExt cx="762000" cy="727984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0" y="0"/>
              <a:ext cx="762000" cy="727984"/>
            </a:xfrm>
            <a:custGeom>
              <a:avLst/>
              <a:gdLst/>
              <a:ahLst/>
              <a:cxnLst/>
              <a:rect r="r" b="b" t="t" l="l"/>
              <a:pathLst>
                <a:path h="727984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727984"/>
                  </a:lnTo>
                  <a:lnTo>
                    <a:pt x="0" y="7279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5" id="95"/>
            <p:cNvSpPr txBox="true"/>
            <p:nvPr/>
          </p:nvSpPr>
          <p:spPr>
            <a:xfrm>
              <a:off x="0" y="0"/>
              <a:ext cx="762000" cy="7279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00206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2</a:t>
              </a:r>
            </a:p>
          </p:txBody>
        </p:sp>
      </p:grpSp>
      <p:grpSp>
        <p:nvGrpSpPr>
          <p:cNvPr name="Group 96" id="96"/>
          <p:cNvGrpSpPr/>
          <p:nvPr/>
        </p:nvGrpSpPr>
        <p:grpSpPr>
          <a:xfrm rot="0">
            <a:off x="1416626" y="6158422"/>
            <a:ext cx="5418980" cy="545988"/>
            <a:chOff x="0" y="0"/>
            <a:chExt cx="7225307" cy="727984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0" y="0"/>
              <a:ext cx="7225307" cy="727984"/>
            </a:xfrm>
            <a:custGeom>
              <a:avLst/>
              <a:gdLst/>
              <a:ahLst/>
              <a:cxnLst/>
              <a:rect r="r" b="b" t="t" l="l"/>
              <a:pathLst>
                <a:path h="727984" w="7225307">
                  <a:moveTo>
                    <a:pt x="0" y="0"/>
                  </a:moveTo>
                  <a:lnTo>
                    <a:pt x="7225307" y="0"/>
                  </a:lnTo>
                  <a:lnTo>
                    <a:pt x="7225307" y="727984"/>
                  </a:lnTo>
                  <a:lnTo>
                    <a:pt x="0" y="7279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8" id="98"/>
            <p:cNvSpPr txBox="true"/>
            <p:nvPr/>
          </p:nvSpPr>
          <p:spPr>
            <a:xfrm>
              <a:off x="0" y="0"/>
              <a:ext cx="7225307" cy="7279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Automated Data Processing &amp; Cleaning</a:t>
              </a:r>
            </a:p>
          </p:txBody>
        </p:sp>
      </p:grpSp>
      <p:grpSp>
        <p:nvGrpSpPr>
          <p:cNvPr name="Group 99" id="99"/>
          <p:cNvGrpSpPr/>
          <p:nvPr/>
        </p:nvGrpSpPr>
        <p:grpSpPr>
          <a:xfrm rot="0">
            <a:off x="783213" y="6922805"/>
            <a:ext cx="428626" cy="545988"/>
            <a:chOff x="0" y="0"/>
            <a:chExt cx="571501" cy="727984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0" y="0"/>
              <a:ext cx="571500" cy="727982"/>
            </a:xfrm>
            <a:custGeom>
              <a:avLst/>
              <a:gdLst/>
              <a:ahLst/>
              <a:cxnLst/>
              <a:rect r="r" b="b" t="t" l="l"/>
              <a:pathLst>
                <a:path h="727982" w="571500">
                  <a:moveTo>
                    <a:pt x="0" y="363991"/>
                  </a:moveTo>
                  <a:cubicBezTo>
                    <a:pt x="0" y="162906"/>
                    <a:pt x="127889" y="0"/>
                    <a:pt x="285750" y="0"/>
                  </a:cubicBezTo>
                  <a:cubicBezTo>
                    <a:pt x="443611" y="0"/>
                    <a:pt x="571500" y="162906"/>
                    <a:pt x="571500" y="363991"/>
                  </a:cubicBezTo>
                  <a:cubicBezTo>
                    <a:pt x="571500" y="565076"/>
                    <a:pt x="443611" y="727982"/>
                    <a:pt x="285750" y="727982"/>
                  </a:cubicBezTo>
                  <a:cubicBezTo>
                    <a:pt x="127889" y="727982"/>
                    <a:pt x="0" y="565076"/>
                    <a:pt x="0" y="363991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</p:grpSp>
      <p:grpSp>
        <p:nvGrpSpPr>
          <p:cNvPr name="Group 101" id="101"/>
          <p:cNvGrpSpPr/>
          <p:nvPr/>
        </p:nvGrpSpPr>
        <p:grpSpPr>
          <a:xfrm rot="0">
            <a:off x="845126" y="6886404"/>
            <a:ext cx="571500" cy="545988"/>
            <a:chOff x="0" y="0"/>
            <a:chExt cx="762000" cy="727984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762000" cy="727984"/>
            </a:xfrm>
            <a:custGeom>
              <a:avLst/>
              <a:gdLst/>
              <a:ahLst/>
              <a:cxnLst/>
              <a:rect r="r" b="b" t="t" l="l"/>
              <a:pathLst>
                <a:path h="727984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727984"/>
                  </a:lnTo>
                  <a:lnTo>
                    <a:pt x="0" y="7279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3" id="103"/>
            <p:cNvSpPr txBox="true"/>
            <p:nvPr/>
          </p:nvSpPr>
          <p:spPr>
            <a:xfrm>
              <a:off x="0" y="0"/>
              <a:ext cx="762000" cy="7279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00206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3</a:t>
              </a:r>
            </a:p>
          </p:txBody>
        </p:sp>
      </p:grpSp>
      <p:grpSp>
        <p:nvGrpSpPr>
          <p:cNvPr name="Group 104" id="104"/>
          <p:cNvGrpSpPr/>
          <p:nvPr/>
        </p:nvGrpSpPr>
        <p:grpSpPr>
          <a:xfrm rot="0">
            <a:off x="1416626" y="6886404"/>
            <a:ext cx="4106820" cy="545988"/>
            <a:chOff x="0" y="0"/>
            <a:chExt cx="5475760" cy="727984"/>
          </a:xfrm>
        </p:grpSpPr>
        <p:sp>
          <p:nvSpPr>
            <p:cNvPr name="Freeform 105" id="105"/>
            <p:cNvSpPr/>
            <p:nvPr/>
          </p:nvSpPr>
          <p:spPr>
            <a:xfrm flipH="false" flipV="false" rot="0">
              <a:off x="0" y="0"/>
              <a:ext cx="5475760" cy="727984"/>
            </a:xfrm>
            <a:custGeom>
              <a:avLst/>
              <a:gdLst/>
              <a:ahLst/>
              <a:cxnLst/>
              <a:rect r="r" b="b" t="t" l="l"/>
              <a:pathLst>
                <a:path h="727984" w="5475760">
                  <a:moveTo>
                    <a:pt x="0" y="0"/>
                  </a:moveTo>
                  <a:lnTo>
                    <a:pt x="5475760" y="0"/>
                  </a:lnTo>
                  <a:lnTo>
                    <a:pt x="5475760" y="727984"/>
                  </a:lnTo>
                  <a:lnTo>
                    <a:pt x="0" y="7279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6" id="106"/>
            <p:cNvSpPr txBox="true"/>
            <p:nvPr/>
          </p:nvSpPr>
          <p:spPr>
            <a:xfrm>
              <a:off x="0" y="0"/>
              <a:ext cx="5475760" cy="7279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Analysis &amp; Insight Generation</a:t>
              </a:r>
            </a:p>
          </p:txBody>
        </p:sp>
      </p:grpSp>
      <p:grpSp>
        <p:nvGrpSpPr>
          <p:cNvPr name="Group 107" id="107"/>
          <p:cNvGrpSpPr/>
          <p:nvPr/>
        </p:nvGrpSpPr>
        <p:grpSpPr>
          <a:xfrm rot="0">
            <a:off x="845126" y="7614386"/>
            <a:ext cx="571500" cy="545988"/>
            <a:chOff x="0" y="0"/>
            <a:chExt cx="762000" cy="727984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0" y="0"/>
              <a:ext cx="762000" cy="727984"/>
            </a:xfrm>
            <a:custGeom>
              <a:avLst/>
              <a:gdLst/>
              <a:ahLst/>
              <a:cxnLst/>
              <a:rect r="r" b="b" t="t" l="l"/>
              <a:pathLst>
                <a:path h="727984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727984"/>
                  </a:lnTo>
                  <a:lnTo>
                    <a:pt x="0" y="7279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9" id="109"/>
            <p:cNvSpPr txBox="true"/>
            <p:nvPr/>
          </p:nvSpPr>
          <p:spPr>
            <a:xfrm>
              <a:off x="0" y="0"/>
              <a:ext cx="762000" cy="7279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 b="true">
                  <a:solidFill>
                    <a:srgbClr val="00206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4</a:t>
              </a:r>
            </a:p>
          </p:txBody>
        </p:sp>
      </p:grpSp>
      <p:grpSp>
        <p:nvGrpSpPr>
          <p:cNvPr name="Group 110" id="110"/>
          <p:cNvGrpSpPr/>
          <p:nvPr/>
        </p:nvGrpSpPr>
        <p:grpSpPr>
          <a:xfrm rot="0">
            <a:off x="1416626" y="7614386"/>
            <a:ext cx="4888892" cy="545988"/>
            <a:chOff x="0" y="0"/>
            <a:chExt cx="6518523" cy="727984"/>
          </a:xfrm>
        </p:grpSpPr>
        <p:sp>
          <p:nvSpPr>
            <p:cNvPr name="Freeform 111" id="111"/>
            <p:cNvSpPr/>
            <p:nvPr/>
          </p:nvSpPr>
          <p:spPr>
            <a:xfrm flipH="false" flipV="false" rot="0">
              <a:off x="0" y="0"/>
              <a:ext cx="6518523" cy="727984"/>
            </a:xfrm>
            <a:custGeom>
              <a:avLst/>
              <a:gdLst/>
              <a:ahLst/>
              <a:cxnLst/>
              <a:rect r="r" b="b" t="t" l="l"/>
              <a:pathLst>
                <a:path h="727984" w="6518523">
                  <a:moveTo>
                    <a:pt x="0" y="0"/>
                  </a:moveTo>
                  <a:lnTo>
                    <a:pt x="6518523" y="0"/>
                  </a:lnTo>
                  <a:lnTo>
                    <a:pt x="6518523" y="727984"/>
                  </a:lnTo>
                  <a:lnTo>
                    <a:pt x="0" y="7279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2" id="112"/>
            <p:cNvSpPr txBox="true"/>
            <p:nvPr/>
          </p:nvSpPr>
          <p:spPr>
            <a:xfrm>
              <a:off x="0" y="0"/>
              <a:ext cx="6518523" cy="7279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Interactive Dashboard Visualization</a:t>
              </a:r>
            </a:p>
          </p:txBody>
        </p:sp>
      </p:grpSp>
      <p:grpSp>
        <p:nvGrpSpPr>
          <p:cNvPr name="Group 113" id="113"/>
          <p:cNvGrpSpPr/>
          <p:nvPr/>
        </p:nvGrpSpPr>
        <p:grpSpPr>
          <a:xfrm rot="0">
            <a:off x="3994584" y="1161688"/>
            <a:ext cx="5530714" cy="795700"/>
            <a:chOff x="0" y="0"/>
            <a:chExt cx="7374285" cy="1060934"/>
          </a:xfrm>
        </p:grpSpPr>
        <p:sp>
          <p:nvSpPr>
            <p:cNvPr name="Freeform 114" id="114"/>
            <p:cNvSpPr/>
            <p:nvPr/>
          </p:nvSpPr>
          <p:spPr>
            <a:xfrm flipH="false" flipV="false" rot="0">
              <a:off x="0" y="0"/>
              <a:ext cx="7374286" cy="1060934"/>
            </a:xfrm>
            <a:custGeom>
              <a:avLst/>
              <a:gdLst/>
              <a:ahLst/>
              <a:cxnLst/>
              <a:rect r="r" b="b" t="t" l="l"/>
              <a:pathLst>
                <a:path h="1060934" w="7374286">
                  <a:moveTo>
                    <a:pt x="0" y="0"/>
                  </a:moveTo>
                  <a:lnTo>
                    <a:pt x="7374286" y="0"/>
                  </a:lnTo>
                  <a:lnTo>
                    <a:pt x="7374286" y="1060934"/>
                  </a:lnTo>
                  <a:lnTo>
                    <a:pt x="0" y="1060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5" id="115"/>
            <p:cNvSpPr txBox="true"/>
            <p:nvPr/>
          </p:nvSpPr>
          <p:spPr>
            <a:xfrm>
              <a:off x="0" y="0"/>
              <a:ext cx="7374285" cy="10609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Tool Description and</a:t>
              </a:r>
            </a:p>
          </p:txBody>
        </p:sp>
      </p:grpSp>
      <p:grpSp>
        <p:nvGrpSpPr>
          <p:cNvPr name="Group 116" id="116"/>
          <p:cNvGrpSpPr/>
          <p:nvPr/>
        </p:nvGrpSpPr>
        <p:grpSpPr>
          <a:xfrm rot="0">
            <a:off x="9487197" y="1209494"/>
            <a:ext cx="5008662" cy="700088"/>
            <a:chOff x="0" y="0"/>
            <a:chExt cx="6678216" cy="933451"/>
          </a:xfrm>
        </p:grpSpPr>
        <p:sp>
          <p:nvSpPr>
            <p:cNvPr name="Freeform 117" id="117"/>
            <p:cNvSpPr/>
            <p:nvPr/>
          </p:nvSpPr>
          <p:spPr>
            <a:xfrm flipH="false" flipV="false" rot="0">
              <a:off x="0" y="0"/>
              <a:ext cx="6678216" cy="933451"/>
            </a:xfrm>
            <a:custGeom>
              <a:avLst/>
              <a:gdLst/>
              <a:ahLst/>
              <a:cxnLst/>
              <a:rect r="r" b="b" t="t" l="l"/>
              <a:pathLst>
                <a:path h="933451" w="6678216">
                  <a:moveTo>
                    <a:pt x="0" y="0"/>
                  </a:moveTo>
                  <a:lnTo>
                    <a:pt x="6678216" y="0"/>
                  </a:lnTo>
                  <a:lnTo>
                    <a:pt x="6678216" y="933451"/>
                  </a:lnTo>
                  <a:lnTo>
                    <a:pt x="0" y="933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8" id="118"/>
            <p:cNvSpPr txBox="true"/>
            <p:nvPr/>
          </p:nvSpPr>
          <p:spPr>
            <a:xfrm>
              <a:off x="0" y="0"/>
              <a:ext cx="6678216" cy="933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 b="true">
                  <a:solidFill>
                    <a:srgbClr val="FFD7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Processes Involved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DAGriIFK-9A</dc:identifier>
  <dcterms:modified xsi:type="dcterms:W3CDTF">2011-08-01T06:04:30Z</dcterms:modified>
  <cp:revision>1</cp:revision>
  <dc:title>Main_final_Review_Aanchal_Jain_2025.pptx</dc:title>
</cp:coreProperties>
</file>